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9"/>
  </p:notesMasterIdLst>
  <p:sldIdLst>
    <p:sldId id="256" r:id="rId3"/>
    <p:sldId id="257" r:id="rId4"/>
    <p:sldId id="276" r:id="rId5"/>
    <p:sldId id="277" r:id="rId6"/>
    <p:sldId id="278" r:id="rId7"/>
    <p:sldId id="279" r:id="rId8"/>
    <p:sldId id="263" r:id="rId9"/>
    <p:sldId id="293" r:id="rId10"/>
    <p:sldId id="283" r:id="rId11"/>
    <p:sldId id="284" r:id="rId12"/>
    <p:sldId id="286" r:id="rId13"/>
    <p:sldId id="287" r:id="rId14"/>
    <p:sldId id="289" r:id="rId15"/>
    <p:sldId id="290" r:id="rId16"/>
    <p:sldId id="291" r:id="rId17"/>
    <p:sldId id="29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DA27EB23-6F8E-49BE-A771-8D8BF8DA3D80}">
          <p14:sldIdLst>
            <p14:sldId id="256"/>
            <p14:sldId id="257"/>
            <p14:sldId id="276"/>
            <p14:sldId id="277"/>
            <p14:sldId id="278"/>
            <p14:sldId id="279"/>
            <p14:sldId id="263"/>
            <p14:sldId id="293"/>
            <p14:sldId id="283"/>
            <p14:sldId id="284"/>
            <p14:sldId id="286"/>
            <p14:sldId id="287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B91-462E-4F56-9A69-19EC03AB1CA5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B4B89-E6E1-4C0B-95FD-ED96C2D9D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07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Professor(a), iniciar essa atividade exibindo o vídeo, mas pausá-lo quando chegar em 1min45s, antes de ser exibido o algoritmo.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/>
              <a:t>Professor(a), você pode definir se essa atividade será avaliativa ou não.</a:t>
            </a:r>
            <a:endParaRPr dirty="0"/>
          </a:p>
        </p:txBody>
      </p:sp>
      <p:sp>
        <p:nvSpPr>
          <p:cNvPr id="1415" name="Google Shape;1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544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8" name="Google Shape;16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38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i="0" dirty="0"/>
              <a:t>1: Correto. </a:t>
            </a:r>
            <a:r>
              <a:rPr lang="pt-BR" i="0" dirty="0"/>
              <a:t>Só pode haver um bloco </a:t>
            </a:r>
            <a:r>
              <a:rPr lang="pt-BR" i="1" dirty="0"/>
              <a:t>else</a:t>
            </a:r>
            <a:r>
              <a:rPr lang="pt-BR" i="0" dirty="0"/>
              <a:t> em uma estrutura de decisão composta. Esse bloco é executado se nenhuma das condições </a:t>
            </a:r>
            <a:r>
              <a:rPr lang="pt-BR" i="1" dirty="0"/>
              <a:t>if</a:t>
            </a:r>
            <a:r>
              <a:rPr lang="pt-BR" i="0" dirty="0"/>
              <a:t> ou </a:t>
            </a:r>
            <a:r>
              <a:rPr lang="pt-BR" i="1" dirty="0"/>
              <a:t>else</a:t>
            </a:r>
            <a:r>
              <a:rPr lang="pt-BR" i="0" dirty="0"/>
              <a:t> </a:t>
            </a:r>
            <a:r>
              <a:rPr lang="pt-BR" i="1" dirty="0"/>
              <a:t>if</a:t>
            </a:r>
            <a:r>
              <a:rPr lang="pt-BR" i="0" dirty="0"/>
              <a:t> forem verdadeiras.</a:t>
            </a:r>
            <a:endParaRPr i="0" dirty="0"/>
          </a:p>
        </p:txBody>
      </p:sp>
      <p:sp>
        <p:nvSpPr>
          <p:cNvPr id="1642" name="Google Shape;16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65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Professor, você pode definir se essa atividade será avaliativa ou não.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75" name="Google Shape;16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89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Feedback das Respostas: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pt-BR" dirty="0"/>
              <a:t>Alternativa 1. (Resposta: Verdadeiro (V)) </a:t>
            </a:r>
            <a:r>
              <a:rPr lang="pt-BR" i="1" dirty="0"/>
              <a:t>Python</a:t>
            </a:r>
            <a:r>
              <a:rPr lang="pt-BR" dirty="0"/>
              <a:t> realmente permite o uso de múltiplos </a:t>
            </a:r>
            <a:r>
              <a:rPr lang="pt-BR" i="1" dirty="0"/>
              <a:t>elif</a:t>
            </a:r>
            <a:r>
              <a:rPr lang="pt-BR" dirty="0"/>
              <a:t> em uma única estrutura de decisão. Isso permite verificar várias condições diferentes em sequência.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pt-BR" dirty="0"/>
              <a:t>Alternativa 2. (Resposta: Falso (F)). A ordem das condições é muito importante na estrutura </a:t>
            </a:r>
            <a:r>
              <a:rPr lang="pt-BR" i="1" dirty="0">
                <a:highlight>
                  <a:srgbClr val="00FFFF"/>
                </a:highlight>
              </a:rPr>
              <a:t>if-elif-else. Python </a:t>
            </a:r>
            <a:r>
              <a:rPr lang="pt-BR" dirty="0"/>
              <a:t>verifica as condições na ordem em que são apresentadas. Assim que encontra uma condição verdadeira, executa o bloco de código correspondente e ignora o restante. Se a ordem for alterada, pode mudar completamente o comportamento do programa.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pt-BR" dirty="0"/>
              <a:t>Alternativa 3. (Resposta: Verdadeiro (V)). Isso é verdade. A estrutura </a:t>
            </a:r>
            <a:r>
              <a:rPr lang="pt-BR" i="1" dirty="0"/>
              <a:t>if-elif-else</a:t>
            </a:r>
            <a:r>
              <a:rPr lang="pt-BR" dirty="0"/>
              <a:t> é usada para verificar várias condições em sequência, onde cada </a:t>
            </a:r>
            <a:r>
              <a:rPr lang="pt-BR" i="1" dirty="0"/>
              <a:t>elif </a:t>
            </a:r>
            <a:r>
              <a:rPr lang="pt-BR" dirty="0"/>
              <a:t>e o eventual </a:t>
            </a:r>
            <a:r>
              <a:rPr lang="pt-BR" i="1" dirty="0"/>
              <a:t>else</a:t>
            </a:r>
            <a:r>
              <a:rPr lang="pt-BR" dirty="0"/>
              <a:t> são considerados apenas se as condições anteriores não forem verdadeiras.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pt-BR" dirty="0"/>
              <a:t>Alternativa 4. (Resposta: Falso (F)). </a:t>
            </a:r>
            <a:r>
              <a:rPr lang="pt-BR" i="1" dirty="0"/>
              <a:t>Python</a:t>
            </a:r>
            <a:r>
              <a:rPr lang="pt-BR" dirty="0"/>
              <a:t> não continua a verificar as condições subsequentes depois de encontrar uma condição verdadeira na estrutura </a:t>
            </a:r>
            <a:r>
              <a:rPr lang="pt-BR" i="1" dirty="0"/>
              <a:t>if-elif-else</a:t>
            </a:r>
            <a:r>
              <a:rPr lang="pt-BR" dirty="0"/>
              <a:t>. Assim que uma condição verdadeira é encontrada, o bloco de código correspondente é executado e o restante da estrutura é ignorado.</a:t>
            </a:r>
            <a:endParaRPr dirty="0"/>
          </a:p>
        </p:txBody>
      </p:sp>
      <p:sp>
        <p:nvSpPr>
          <p:cNvPr id="1688" name="Google Shape;16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8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dirty="0"/>
              <a:t>Professor(a), iniciar essa atividade exibindo o vídeo, mas pausá-lo quando chegar em 1min45s, antes de ser exibido o algoritmo.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dirty="0"/>
              <a:t>No momento da pausa, dar um tempo para os alunos elaborarem o algoritmo para a situação apresentada no vídeo.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dirty="0"/>
              <a:t>Em seguida, apresente o restante do vídeo para que possam comparar a solução deles com a proposta apresentada no vídeo.</a:t>
            </a:r>
            <a:endParaRPr dirty="0"/>
          </a:p>
        </p:txBody>
      </p:sp>
      <p:sp>
        <p:nvSpPr>
          <p:cNvPr id="1429" name="Google Shape;14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735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Professor(a), segue a explicação sobre o exemplo apresentado: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i="0" dirty="0"/>
              <a:t>Nesse exemplo, se a idade for menor que 13, o programa imprime "Criança".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i="0" dirty="0"/>
              <a:t>Se a primeira condição for falsa (ou seja, se a idade for maior ou igual a 13), a condição seguinte (</a:t>
            </a:r>
            <a:r>
              <a:rPr lang="pt-BR" dirty="0"/>
              <a:t>idade &lt; 20</a:t>
            </a:r>
            <a:r>
              <a:rPr lang="pt-BR" i="0" dirty="0"/>
              <a:t>) é verificada.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i="0" dirty="0"/>
              <a:t>Se for verdadeira, o programa imprime "Adolescente".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i="0" dirty="0"/>
              <a:t>Se todas as condições forem falsas, o programa imprime "Adulto".</a:t>
            </a:r>
            <a:endParaRPr dirty="0"/>
          </a:p>
        </p:txBody>
      </p:sp>
      <p:sp>
        <p:nvSpPr>
          <p:cNvPr id="1442" name="Google Shape;14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9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50" name="Google Shape;14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768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ECD0C78E-77E9-09CB-142A-FFBDB509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4:notes">
            <a:extLst>
              <a:ext uri="{FF2B5EF4-FFF2-40B4-BE49-F238E27FC236}">
                <a16:creationId xmlns:a16="http://schemas.microsoft.com/office/drawing/2014/main" id="{9F1F6D53-09E4-481A-33A6-41E500EC2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50" name="Google Shape;1450;p24:notes">
            <a:extLst>
              <a:ext uri="{FF2B5EF4-FFF2-40B4-BE49-F238E27FC236}">
                <a16:creationId xmlns:a16="http://schemas.microsoft.com/office/drawing/2014/main" id="{AB59454B-57C2-1C87-A45C-544F34DF6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6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Tempo para a seção quiz:</a:t>
            </a:r>
            <a:r>
              <a:rPr lang="pt-BR" dirty="0"/>
              <a:t> </a:t>
            </a:r>
            <a:r>
              <a:rPr lang="pt-BR" b="1" dirty="0"/>
              <a:t>8 minutos</a:t>
            </a:r>
            <a:r>
              <a:rPr lang="pt-B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dirty="0"/>
              <a:t>Professor, você pode definir se essa atividade será avaliativa ou não.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 primeira questão do quiz não é registro. </a:t>
            </a:r>
            <a:r>
              <a:rPr lang="pt-BR" b="0" dirty="0"/>
              <a:t>As demais são registro.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1" name="Google Shape;15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314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i="0" dirty="0"/>
              <a:t>O </a:t>
            </a:r>
            <a:r>
              <a:rPr lang="pt-BR" i="1" dirty="0"/>
              <a:t>else</a:t>
            </a:r>
            <a:r>
              <a:rPr lang="pt-BR" i="0" dirty="0"/>
              <a:t> é usado para tratar o caso em que nenhuma das condições anteriores em </a:t>
            </a:r>
            <a:r>
              <a:rPr lang="pt-BR" i="1" dirty="0"/>
              <a:t>if</a:t>
            </a:r>
            <a:r>
              <a:rPr lang="pt-BR" i="0" dirty="0"/>
              <a:t> ou </a:t>
            </a:r>
            <a:r>
              <a:rPr lang="pt-BR" i="1" dirty="0"/>
              <a:t>elif</a:t>
            </a:r>
            <a:r>
              <a:rPr lang="pt-BR" i="0" dirty="0"/>
              <a:t> é verdadeira.</a:t>
            </a:r>
            <a:endParaRPr dirty="0"/>
          </a:p>
        </p:txBody>
      </p:sp>
      <p:sp>
        <p:nvSpPr>
          <p:cNvPr id="1518" name="Google Shape;15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701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65" name="Google Shape;15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5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Aprofundamento: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i="1" dirty="0"/>
              <a:t>If/Else if/Else</a:t>
            </a:r>
            <a:r>
              <a:rPr lang="pt-BR" i="0" dirty="0"/>
              <a:t>: Nessa estrutura, assim que uma condição verdadeira é encontrada (seja no </a:t>
            </a:r>
            <a:r>
              <a:rPr lang="pt-BR" i="1" dirty="0"/>
              <a:t>if</a:t>
            </a:r>
            <a:r>
              <a:rPr lang="pt-BR" i="0" dirty="0"/>
              <a:t> ou em um dos </a:t>
            </a:r>
            <a:r>
              <a:rPr lang="pt-BR" i="1" dirty="0"/>
              <a:t>else if</a:t>
            </a:r>
            <a:r>
              <a:rPr lang="pt-BR" i="0" dirty="0"/>
              <a:t>), o bloco de código correspondente é executado, e as demais condições não são mais avaliadas.</a:t>
            </a:r>
            <a:endParaRPr dirty="0"/>
          </a:p>
        </p:txBody>
      </p:sp>
      <p:sp>
        <p:nvSpPr>
          <p:cNvPr id="1582" name="Google Shape;15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566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16379" y="2298191"/>
            <a:ext cx="2375608" cy="4559823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2616510" y="0"/>
            <a:ext cx="3629157" cy="51656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>
            <a:off x="1165085" y="0"/>
            <a:ext cx="886196" cy="51656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>
            <a:off x="1398846" y="1251488"/>
            <a:ext cx="282797" cy="514368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2"/>
          <p:cNvSpPr/>
          <p:nvPr/>
        </p:nvSpPr>
        <p:spPr>
          <a:xfrm>
            <a:off x="1165084" y="1344994"/>
            <a:ext cx="222987" cy="32735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2"/>
          <p:cNvSpPr/>
          <p:nvPr/>
        </p:nvSpPr>
        <p:spPr>
          <a:xfrm>
            <a:off x="1691323" y="1344994"/>
            <a:ext cx="224083" cy="32735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2"/>
          <p:cNvSpPr/>
          <p:nvPr/>
        </p:nvSpPr>
        <p:spPr>
          <a:xfrm>
            <a:off x="4688027" y="6644796"/>
            <a:ext cx="1405860" cy="21321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2"/>
          <p:cNvSpPr/>
          <p:nvPr/>
        </p:nvSpPr>
        <p:spPr>
          <a:xfrm>
            <a:off x="1547122" y="6644796"/>
            <a:ext cx="2870252" cy="21321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2407111" y="5936023"/>
            <a:ext cx="5001231" cy="214221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/>
          <p:nvPr/>
        </p:nvSpPr>
        <p:spPr>
          <a:xfrm>
            <a:off x="1" y="5936023"/>
            <a:ext cx="1987527" cy="214221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2"/>
          <p:cNvSpPr/>
          <p:nvPr/>
        </p:nvSpPr>
        <p:spPr>
          <a:xfrm>
            <a:off x="794791" y="6290409"/>
            <a:ext cx="4291271" cy="214312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2"/>
          <p:cNvSpPr/>
          <p:nvPr/>
        </p:nvSpPr>
        <p:spPr>
          <a:xfrm>
            <a:off x="0" y="6290409"/>
            <a:ext cx="486061" cy="214312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2"/>
          <p:cNvSpPr/>
          <p:nvPr/>
        </p:nvSpPr>
        <p:spPr>
          <a:xfrm>
            <a:off x="0" y="6644796"/>
            <a:ext cx="1104709" cy="213216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58100" y="1825393"/>
            <a:ext cx="11360800" cy="254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025400" y="4528133"/>
            <a:ext cx="11360800" cy="105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82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1" y="2113134"/>
            <a:ext cx="5815892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5"/>
          <p:cNvSpPr/>
          <p:nvPr/>
        </p:nvSpPr>
        <p:spPr>
          <a:xfrm>
            <a:off x="8101733" y="2113134"/>
            <a:ext cx="1658211" cy="321857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5"/>
          <p:cNvSpPr/>
          <p:nvPr/>
        </p:nvSpPr>
        <p:spPr>
          <a:xfrm>
            <a:off x="2896032" y="4003526"/>
            <a:ext cx="1658208" cy="321215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5"/>
          <p:cNvSpPr/>
          <p:nvPr/>
        </p:nvSpPr>
        <p:spPr>
          <a:xfrm>
            <a:off x="6223000" y="4003533"/>
            <a:ext cx="5969176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5"/>
          <p:cNvSpPr/>
          <p:nvPr/>
        </p:nvSpPr>
        <p:spPr>
          <a:xfrm>
            <a:off x="6070600" y="2113134"/>
            <a:ext cx="1789955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919733" y="246446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919735" y="2883100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6415567" y="2464535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6415567" y="2884708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919728" y="4137883"/>
            <a:ext cx="2885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919733" y="434438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919735" y="4763016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6415567" y="4344451"/>
            <a:ext cx="2885200" cy="3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4667" b="1">
                <a:solidFill>
                  <a:srgbClr val="43434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6415567" y="4764624"/>
            <a:ext cx="2885200" cy="56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933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250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3021344" y="2367133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6285584" y="2367236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6285567" y="2944265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3021335" y="4207567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3021333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6285600" y="4207672"/>
            <a:ext cx="2885200" cy="47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6285567" y="478123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3021344" y="2944263"/>
            <a:ext cx="2885200" cy="55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988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8267834" y="2021101"/>
            <a:ext cx="3924169" cy="321873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7251600" y="2630700"/>
            <a:ext cx="4165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2133"/>
            </a:lvl1pPr>
            <a:lvl2pPr marL="1219170" lvl="1" indent="-440256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algn="r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algn="r" rtl="0"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7251700" y="1557767"/>
            <a:ext cx="41656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11091040" y="6691029"/>
            <a:ext cx="1100968" cy="16697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7"/>
          <p:cNvSpPr/>
          <p:nvPr/>
        </p:nvSpPr>
        <p:spPr>
          <a:xfrm>
            <a:off x="8631272" y="6691029"/>
            <a:ext cx="2247773" cy="16697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7"/>
          <p:cNvSpPr/>
          <p:nvPr/>
        </p:nvSpPr>
        <p:spPr>
          <a:xfrm>
            <a:off x="8042093" y="6413504"/>
            <a:ext cx="3360612" cy="167833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7"/>
          <p:cNvSpPr/>
          <p:nvPr/>
        </p:nvSpPr>
        <p:spPr>
          <a:xfrm>
            <a:off x="7419659" y="6413504"/>
            <a:ext cx="380648" cy="167833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21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423633" y="0"/>
            <a:ext cx="9768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6106033" y="3184267"/>
            <a:ext cx="524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6106041" y="2286400"/>
            <a:ext cx="5284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" y="2875516"/>
            <a:ext cx="2810529" cy="171685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19"/>
          <p:cNvSpPr/>
          <p:nvPr/>
        </p:nvSpPr>
        <p:spPr>
          <a:xfrm>
            <a:off x="2810627" y="2875516"/>
            <a:ext cx="1487384" cy="17168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19"/>
          <p:cNvSpPr/>
          <p:nvPr/>
        </p:nvSpPr>
        <p:spPr>
          <a:xfrm>
            <a:off x="574523" y="3159808"/>
            <a:ext cx="2193368" cy="17168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9"/>
          <p:cNvSpPr/>
          <p:nvPr/>
        </p:nvSpPr>
        <p:spPr>
          <a:xfrm>
            <a:off x="2130436" y="3159808"/>
            <a:ext cx="637521" cy="17168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19"/>
          <p:cNvSpPr/>
          <p:nvPr/>
        </p:nvSpPr>
        <p:spPr>
          <a:xfrm>
            <a:off x="3554339" y="3159808"/>
            <a:ext cx="743703" cy="17168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9"/>
          <p:cNvSpPr/>
          <p:nvPr/>
        </p:nvSpPr>
        <p:spPr>
          <a:xfrm>
            <a:off x="0" y="4296951"/>
            <a:ext cx="1963667" cy="171189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9"/>
          <p:cNvSpPr/>
          <p:nvPr/>
        </p:nvSpPr>
        <p:spPr>
          <a:xfrm>
            <a:off x="2936158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3209029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2748119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2475248" y="3728390"/>
            <a:ext cx="171168" cy="171665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855340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4126401" y="3444099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255512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786098" y="4012185"/>
            <a:ext cx="2192871" cy="171665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786098" y="4012185"/>
            <a:ext cx="637541" cy="171665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" y="4012680"/>
            <a:ext cx="999700" cy="171168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446249" y="4012185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172884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711973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451497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190522" y="4580744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9"/>
          <p:cNvSpPr/>
          <p:nvPr/>
        </p:nvSpPr>
        <p:spPr>
          <a:xfrm>
            <a:off x="4126401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9"/>
          <p:cNvSpPr/>
          <p:nvPr/>
        </p:nvSpPr>
        <p:spPr>
          <a:xfrm>
            <a:off x="2235109" y="3444099"/>
            <a:ext cx="1753312" cy="17168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9"/>
          <p:cNvSpPr/>
          <p:nvPr/>
        </p:nvSpPr>
        <p:spPr>
          <a:xfrm>
            <a:off x="3022977" y="3728390"/>
            <a:ext cx="1275041" cy="171665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9"/>
          <p:cNvSpPr/>
          <p:nvPr/>
        </p:nvSpPr>
        <p:spPr>
          <a:xfrm>
            <a:off x="855340" y="3728390"/>
            <a:ext cx="1195179" cy="171665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9"/>
          <p:cNvSpPr/>
          <p:nvPr/>
        </p:nvSpPr>
        <p:spPr>
          <a:xfrm>
            <a:off x="1" y="3728390"/>
            <a:ext cx="599327" cy="171665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9"/>
          <p:cNvSpPr/>
          <p:nvPr/>
        </p:nvSpPr>
        <p:spPr>
          <a:xfrm>
            <a:off x="2235110" y="4296454"/>
            <a:ext cx="2062876" cy="171685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9"/>
          <p:cNvSpPr/>
          <p:nvPr/>
        </p:nvSpPr>
        <p:spPr>
          <a:xfrm>
            <a:off x="3363342" y="4580744"/>
            <a:ext cx="934692" cy="171685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9"/>
          <p:cNvSpPr/>
          <p:nvPr/>
        </p:nvSpPr>
        <p:spPr>
          <a:xfrm>
            <a:off x="1" y="3444099"/>
            <a:ext cx="1703697" cy="171685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9"/>
          <p:cNvSpPr/>
          <p:nvPr/>
        </p:nvSpPr>
        <p:spPr>
          <a:xfrm>
            <a:off x="1083085" y="4580744"/>
            <a:ext cx="2083711" cy="171685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19"/>
          <p:cNvSpPr/>
          <p:nvPr/>
        </p:nvSpPr>
        <p:spPr>
          <a:xfrm>
            <a:off x="4298051" y="1965601"/>
            <a:ext cx="1448693" cy="3696620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9"/>
          <p:cNvSpPr/>
          <p:nvPr/>
        </p:nvSpPr>
        <p:spPr>
          <a:xfrm>
            <a:off x="-16" y="5929200"/>
            <a:ext cx="1448800" cy="9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14377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7261133" y="1813300"/>
            <a:ext cx="4929664" cy="1611435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0"/>
          <p:cNvSpPr/>
          <p:nvPr/>
        </p:nvSpPr>
        <p:spPr>
          <a:xfrm>
            <a:off x="-1199" y="3424700"/>
            <a:ext cx="4929664" cy="1611392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0"/>
          <p:cNvSpPr/>
          <p:nvPr/>
        </p:nvSpPr>
        <p:spPr>
          <a:xfrm>
            <a:off x="-1207" y="-4289"/>
            <a:ext cx="4929664" cy="476032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0"/>
          <p:cNvSpPr/>
          <p:nvPr/>
        </p:nvSpPr>
        <p:spPr>
          <a:xfrm>
            <a:off x="-1207" y="4779497"/>
            <a:ext cx="556288" cy="513152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0"/>
          <p:cNvSpPr/>
          <p:nvPr/>
        </p:nvSpPr>
        <p:spPr>
          <a:xfrm>
            <a:off x="10690121" y="1548138"/>
            <a:ext cx="1500672" cy="513109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502233" y="2588568"/>
            <a:ext cx="3188800" cy="62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505733" y="4201468"/>
            <a:ext cx="3188800" cy="62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500133" y="3725367"/>
            <a:ext cx="3194400" cy="35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7502233" y="2110067"/>
            <a:ext cx="3194400" cy="353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4820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960000" y="1509833"/>
            <a:ext cx="10272000" cy="43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134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8555632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514465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1113633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1072467" y="2337767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4832200" y="3044167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4790995" y="2337767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8555632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8514432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1113633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1072433" y="4395500"/>
            <a:ext cx="2610000" cy="7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4832200" y="5101900"/>
            <a:ext cx="25276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4790995" y="4395500"/>
            <a:ext cx="2610000" cy="70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933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53" y="2603052"/>
            <a:ext cx="10386937" cy="175829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2"/>
          <p:cNvSpPr/>
          <p:nvPr/>
        </p:nvSpPr>
        <p:spPr>
          <a:xfrm flipH="1">
            <a:off x="1244527" y="4660801"/>
            <a:ext cx="10947452" cy="17580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730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Title + Percentage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935748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7109984" y="2978100"/>
            <a:ext cx="2146400" cy="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2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3"/>
          <p:cNvSpPr/>
          <p:nvPr/>
        </p:nvSpPr>
        <p:spPr>
          <a:xfrm flipH="1">
            <a:off x="9804389" y="6381724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691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4564800" y="1964000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4565000" y="1246267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4564800" y="3584684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4565000" y="2866936"/>
            <a:ext cx="3062000" cy="609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4565000" y="5205367"/>
            <a:ext cx="3062000" cy="60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4565000" y="4487604"/>
            <a:ext cx="3062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3333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4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4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4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4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4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6224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studoCaso">
  <p:cSld name="3_EstudoCaso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7"/>
          <p:cNvSpPr/>
          <p:nvPr/>
        </p:nvSpPr>
        <p:spPr>
          <a:xfrm>
            <a:off x="0" y="-16083"/>
            <a:ext cx="5149200" cy="6874000"/>
          </a:xfrm>
          <a:prstGeom prst="rect">
            <a:avLst/>
          </a:prstGeom>
          <a:solidFill>
            <a:srgbClr val="28576E"/>
          </a:solidFill>
          <a:ln w="25400" cap="flat" cmpd="sng">
            <a:solidFill>
              <a:srgbClr val="2857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7"/>
          <p:cNvSpPr txBox="1">
            <a:spLocks noGrp="1"/>
          </p:cNvSpPr>
          <p:nvPr>
            <p:ph type="body" idx="1"/>
          </p:nvPr>
        </p:nvSpPr>
        <p:spPr>
          <a:xfrm>
            <a:off x="5863693" y="927921"/>
            <a:ext cx="4245257" cy="95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sz="30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4" name="Google Shape;204;p87"/>
          <p:cNvSpPr txBox="1">
            <a:spLocks noGrp="1"/>
          </p:cNvSpPr>
          <p:nvPr>
            <p:ph type="body" idx="2"/>
          </p:nvPr>
        </p:nvSpPr>
        <p:spPr>
          <a:xfrm>
            <a:off x="6096000" y="2353409"/>
            <a:ext cx="4931220" cy="82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sz="17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5" name="Google Shape;205;p87"/>
          <p:cNvSpPr txBox="1"/>
          <p:nvPr/>
        </p:nvSpPr>
        <p:spPr>
          <a:xfrm>
            <a:off x="5787001" y="2470588"/>
            <a:ext cx="221000" cy="5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9"/>
              <a:buFont typeface="Arial"/>
              <a:buNone/>
            </a:pPr>
            <a:r>
              <a:rPr lang="pt-BR" sz="2733" b="1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933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87"/>
          <p:cNvSpPr txBox="1"/>
          <p:nvPr/>
        </p:nvSpPr>
        <p:spPr>
          <a:xfrm>
            <a:off x="5762381" y="3732331"/>
            <a:ext cx="153400" cy="5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9"/>
              <a:buFont typeface="Arial"/>
              <a:buNone/>
            </a:pPr>
            <a:r>
              <a:rPr lang="pt-BR" sz="2733" b="1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933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87"/>
          <p:cNvSpPr txBox="1"/>
          <p:nvPr/>
        </p:nvSpPr>
        <p:spPr>
          <a:xfrm>
            <a:off x="5783141" y="5081219"/>
            <a:ext cx="224600" cy="5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9"/>
              <a:buFont typeface="Arial"/>
              <a:buNone/>
            </a:pPr>
            <a:r>
              <a:rPr lang="pt-BR" sz="2733" b="1" i="0" u="none" strike="noStrike" cap="none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933" b="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87"/>
          <p:cNvSpPr txBox="1">
            <a:spLocks noGrp="1"/>
          </p:cNvSpPr>
          <p:nvPr>
            <p:ph type="body" idx="3"/>
          </p:nvPr>
        </p:nvSpPr>
        <p:spPr>
          <a:xfrm>
            <a:off x="6032081" y="3712706"/>
            <a:ext cx="4931220" cy="5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sz="17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9" name="Google Shape;209;p87"/>
          <p:cNvSpPr txBox="1">
            <a:spLocks noGrp="1"/>
          </p:cNvSpPr>
          <p:nvPr>
            <p:ph type="body" idx="4"/>
          </p:nvPr>
        </p:nvSpPr>
        <p:spPr>
          <a:xfrm>
            <a:off x="6082307" y="5148389"/>
            <a:ext cx="4931220" cy="5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sz="17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0" name="Google Shape;210;p87"/>
          <p:cNvSpPr txBox="1">
            <a:spLocks noGrp="1"/>
          </p:cNvSpPr>
          <p:nvPr>
            <p:ph type="body" idx="5"/>
          </p:nvPr>
        </p:nvSpPr>
        <p:spPr>
          <a:xfrm>
            <a:off x="567790" y="3139002"/>
            <a:ext cx="3806357" cy="26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None/>
              <a:defRPr sz="1467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1" name="Google Shape;211;p87"/>
          <p:cNvSpPr txBox="1">
            <a:spLocks noGrp="1"/>
          </p:cNvSpPr>
          <p:nvPr>
            <p:ph type="body" idx="6"/>
          </p:nvPr>
        </p:nvSpPr>
        <p:spPr>
          <a:xfrm>
            <a:off x="933107" y="5293712"/>
            <a:ext cx="3001567" cy="49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sz="1133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•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»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2" name="Google Shape;212;p87"/>
          <p:cNvGrpSpPr/>
          <p:nvPr/>
        </p:nvGrpSpPr>
        <p:grpSpPr>
          <a:xfrm>
            <a:off x="525883" y="4928901"/>
            <a:ext cx="304639" cy="301465"/>
            <a:chOff x="6941066" y="2777637"/>
            <a:chExt cx="456958" cy="452197"/>
          </a:xfrm>
        </p:grpSpPr>
        <p:grpSp>
          <p:nvGrpSpPr>
            <p:cNvPr id="213" name="Google Shape;213;p87"/>
            <p:cNvGrpSpPr/>
            <p:nvPr/>
          </p:nvGrpSpPr>
          <p:grpSpPr>
            <a:xfrm>
              <a:off x="7226665" y="3067995"/>
              <a:ext cx="171359" cy="161839"/>
              <a:chOff x="7226665" y="3067995"/>
              <a:chExt cx="171359" cy="161839"/>
            </a:xfrm>
          </p:grpSpPr>
          <p:sp>
            <p:nvSpPr>
              <p:cNvPr id="214" name="Google Shape;214;p87"/>
              <p:cNvSpPr/>
              <p:nvPr/>
            </p:nvSpPr>
            <p:spPr>
              <a:xfrm>
                <a:off x="7269504" y="3067995"/>
                <a:ext cx="85679" cy="85679"/>
              </a:xfrm>
              <a:custGeom>
                <a:avLst/>
                <a:gdLst/>
                <a:ahLst/>
                <a:cxnLst/>
                <a:rect l="l" t="t" r="r" b="b"/>
                <a:pathLst>
                  <a:path w="85679" h="85679" extrusionOk="0">
                    <a:moveTo>
                      <a:pt x="85680" y="42840"/>
                    </a:moveTo>
                    <a:cubicBezTo>
                      <a:pt x="85680" y="66500"/>
                      <a:pt x="66500" y="85680"/>
                      <a:pt x="42840" y="85680"/>
                    </a:cubicBezTo>
                    <a:cubicBezTo>
                      <a:pt x="19180" y="85680"/>
                      <a:pt x="0" y="66500"/>
                      <a:pt x="0" y="42840"/>
                    </a:cubicBezTo>
                    <a:cubicBezTo>
                      <a:pt x="0" y="19180"/>
                      <a:pt x="19180" y="0"/>
                      <a:pt x="42840" y="0"/>
                    </a:cubicBezTo>
                    <a:cubicBezTo>
                      <a:pt x="66500" y="0"/>
                      <a:pt x="85680" y="19180"/>
                      <a:pt x="85680" y="42840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87"/>
              <p:cNvSpPr/>
              <p:nvPr/>
            </p:nvSpPr>
            <p:spPr>
              <a:xfrm>
                <a:off x="7226665" y="3162243"/>
                <a:ext cx="171359" cy="67591"/>
              </a:xfrm>
              <a:custGeom>
                <a:avLst/>
                <a:gdLst/>
                <a:ahLst/>
                <a:cxnLst/>
                <a:rect l="l" t="t" r="r" b="b"/>
                <a:pathLst>
                  <a:path w="171359" h="67591" extrusionOk="0">
                    <a:moveTo>
                      <a:pt x="171359" y="67592"/>
                    </a:moveTo>
                    <a:lnTo>
                      <a:pt x="171359" y="42840"/>
                    </a:lnTo>
                    <a:cubicBezTo>
                      <a:pt x="171359" y="19325"/>
                      <a:pt x="152129" y="0"/>
                      <a:pt x="128519" y="0"/>
                    </a:cubicBezTo>
                    <a:lnTo>
                      <a:pt x="42840" y="0"/>
                    </a:lnTo>
                    <a:cubicBezTo>
                      <a:pt x="19230" y="0"/>
                      <a:pt x="0" y="19325"/>
                      <a:pt x="0" y="42840"/>
                    </a:cubicBezTo>
                    <a:lnTo>
                      <a:pt x="0" y="67592"/>
                    </a:lnTo>
                    <a:lnTo>
                      <a:pt x="171359" y="67592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87"/>
            <p:cNvGrpSpPr/>
            <p:nvPr/>
          </p:nvGrpSpPr>
          <p:grpSpPr>
            <a:xfrm>
              <a:off x="6941066" y="3067995"/>
              <a:ext cx="171359" cy="161839"/>
              <a:chOff x="6941066" y="3067995"/>
              <a:chExt cx="171359" cy="161839"/>
            </a:xfrm>
          </p:grpSpPr>
          <p:sp>
            <p:nvSpPr>
              <p:cNvPr id="217" name="Google Shape;217;p87"/>
              <p:cNvSpPr/>
              <p:nvPr/>
            </p:nvSpPr>
            <p:spPr>
              <a:xfrm>
                <a:off x="6983906" y="3067995"/>
                <a:ext cx="85679" cy="85679"/>
              </a:xfrm>
              <a:custGeom>
                <a:avLst/>
                <a:gdLst/>
                <a:ahLst/>
                <a:cxnLst/>
                <a:rect l="l" t="t" r="r" b="b"/>
                <a:pathLst>
                  <a:path w="85679" h="85679" extrusionOk="0">
                    <a:moveTo>
                      <a:pt x="85680" y="42840"/>
                    </a:moveTo>
                    <a:cubicBezTo>
                      <a:pt x="85680" y="66500"/>
                      <a:pt x="66500" y="85680"/>
                      <a:pt x="42840" y="85680"/>
                    </a:cubicBezTo>
                    <a:cubicBezTo>
                      <a:pt x="19180" y="85680"/>
                      <a:pt x="0" y="66500"/>
                      <a:pt x="0" y="42840"/>
                    </a:cubicBezTo>
                    <a:cubicBezTo>
                      <a:pt x="0" y="19180"/>
                      <a:pt x="19180" y="0"/>
                      <a:pt x="42840" y="0"/>
                    </a:cubicBezTo>
                    <a:cubicBezTo>
                      <a:pt x="66500" y="0"/>
                      <a:pt x="85680" y="19180"/>
                      <a:pt x="85680" y="42840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87"/>
              <p:cNvSpPr/>
              <p:nvPr/>
            </p:nvSpPr>
            <p:spPr>
              <a:xfrm>
                <a:off x="6941066" y="3162243"/>
                <a:ext cx="171359" cy="67591"/>
              </a:xfrm>
              <a:custGeom>
                <a:avLst/>
                <a:gdLst/>
                <a:ahLst/>
                <a:cxnLst/>
                <a:rect l="l" t="t" r="r" b="b"/>
                <a:pathLst>
                  <a:path w="171359" h="67591" extrusionOk="0">
                    <a:moveTo>
                      <a:pt x="171359" y="67592"/>
                    </a:moveTo>
                    <a:lnTo>
                      <a:pt x="171359" y="42840"/>
                    </a:lnTo>
                    <a:cubicBezTo>
                      <a:pt x="171359" y="19325"/>
                      <a:pt x="152129" y="0"/>
                      <a:pt x="128519" y="0"/>
                    </a:cubicBezTo>
                    <a:lnTo>
                      <a:pt x="42840" y="0"/>
                    </a:lnTo>
                    <a:cubicBezTo>
                      <a:pt x="19230" y="0"/>
                      <a:pt x="0" y="19325"/>
                      <a:pt x="0" y="42840"/>
                    </a:cubicBezTo>
                    <a:lnTo>
                      <a:pt x="0" y="67592"/>
                    </a:lnTo>
                    <a:lnTo>
                      <a:pt x="171359" y="67592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87"/>
            <p:cNvGrpSpPr/>
            <p:nvPr/>
          </p:nvGrpSpPr>
          <p:grpSpPr>
            <a:xfrm>
              <a:off x="7103153" y="2977080"/>
              <a:ext cx="132861" cy="96151"/>
              <a:chOff x="7103153" y="2977080"/>
              <a:chExt cx="132861" cy="96151"/>
            </a:xfrm>
          </p:grpSpPr>
          <p:sp>
            <p:nvSpPr>
              <p:cNvPr id="220" name="Google Shape;220;p87"/>
              <p:cNvSpPr/>
              <p:nvPr/>
            </p:nvSpPr>
            <p:spPr>
              <a:xfrm>
                <a:off x="7169069" y="2977080"/>
                <a:ext cx="951" cy="58071"/>
              </a:xfrm>
              <a:custGeom>
                <a:avLst/>
                <a:gdLst/>
                <a:ahLst/>
                <a:cxnLst/>
                <a:rect l="l" t="t" r="r" b="b"/>
                <a:pathLst>
                  <a:path w="951" h="58071" extrusionOk="0">
                    <a:moveTo>
                      <a:pt x="476" y="58072"/>
                    </a:moveTo>
                    <a:cubicBezTo>
                      <a:pt x="476" y="58072"/>
                      <a:pt x="0" y="57881"/>
                      <a:pt x="0" y="57596"/>
                    </a:cubicBezTo>
                    <a:lnTo>
                      <a:pt x="0" y="476"/>
                    </a:lnTo>
                    <a:cubicBezTo>
                      <a:pt x="0" y="476"/>
                      <a:pt x="190" y="0"/>
                      <a:pt x="476" y="0"/>
                    </a:cubicBezTo>
                    <a:cubicBezTo>
                      <a:pt x="761" y="0"/>
                      <a:pt x="952" y="190"/>
                      <a:pt x="952" y="476"/>
                    </a:cubicBezTo>
                    <a:lnTo>
                      <a:pt x="952" y="57596"/>
                    </a:lnTo>
                    <a:cubicBezTo>
                      <a:pt x="952" y="57596"/>
                      <a:pt x="761" y="58072"/>
                      <a:pt x="476" y="58072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87"/>
              <p:cNvSpPr/>
              <p:nvPr/>
            </p:nvSpPr>
            <p:spPr>
              <a:xfrm>
                <a:off x="7169145" y="3034257"/>
                <a:ext cx="66869" cy="38973"/>
              </a:xfrm>
              <a:custGeom>
                <a:avLst/>
                <a:gdLst/>
                <a:ahLst/>
                <a:cxnLst/>
                <a:rect l="l" t="t" r="r" b="b"/>
                <a:pathLst>
                  <a:path w="66869" h="38973" extrusionOk="0">
                    <a:moveTo>
                      <a:pt x="66373" y="38974"/>
                    </a:moveTo>
                    <a:cubicBezTo>
                      <a:pt x="66373" y="38974"/>
                      <a:pt x="66183" y="38974"/>
                      <a:pt x="66183" y="38974"/>
                    </a:cubicBezTo>
                    <a:lnTo>
                      <a:pt x="210" y="894"/>
                    </a:lnTo>
                    <a:cubicBezTo>
                      <a:pt x="210" y="894"/>
                      <a:pt x="-76" y="513"/>
                      <a:pt x="19" y="228"/>
                    </a:cubicBezTo>
                    <a:cubicBezTo>
                      <a:pt x="115" y="37"/>
                      <a:pt x="400" y="-58"/>
                      <a:pt x="686" y="37"/>
                    </a:cubicBezTo>
                    <a:lnTo>
                      <a:pt x="66659" y="38117"/>
                    </a:lnTo>
                    <a:cubicBezTo>
                      <a:pt x="66659" y="38117"/>
                      <a:pt x="66945" y="38498"/>
                      <a:pt x="66850" y="38784"/>
                    </a:cubicBezTo>
                    <a:cubicBezTo>
                      <a:pt x="66850" y="38974"/>
                      <a:pt x="66564" y="38974"/>
                      <a:pt x="66469" y="38974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87"/>
              <p:cNvSpPr/>
              <p:nvPr/>
            </p:nvSpPr>
            <p:spPr>
              <a:xfrm>
                <a:off x="7103153" y="3034295"/>
                <a:ext cx="66904" cy="38936"/>
              </a:xfrm>
              <a:custGeom>
                <a:avLst/>
                <a:gdLst/>
                <a:ahLst/>
                <a:cxnLst/>
                <a:rect l="l" t="t" r="r" b="b"/>
                <a:pathLst>
                  <a:path w="66904" h="38936" extrusionOk="0">
                    <a:moveTo>
                      <a:pt x="418" y="38937"/>
                    </a:moveTo>
                    <a:cubicBezTo>
                      <a:pt x="418" y="38937"/>
                      <a:pt x="133" y="38937"/>
                      <a:pt x="37" y="38746"/>
                    </a:cubicBezTo>
                    <a:cubicBezTo>
                      <a:pt x="-58" y="38556"/>
                      <a:pt x="37" y="38270"/>
                      <a:pt x="228" y="38080"/>
                    </a:cubicBezTo>
                    <a:lnTo>
                      <a:pt x="66201" y="0"/>
                    </a:lnTo>
                    <a:cubicBezTo>
                      <a:pt x="66201" y="0"/>
                      <a:pt x="66677" y="0"/>
                      <a:pt x="66867" y="190"/>
                    </a:cubicBezTo>
                    <a:cubicBezTo>
                      <a:pt x="66963" y="381"/>
                      <a:pt x="66867" y="666"/>
                      <a:pt x="66677" y="857"/>
                    </a:cubicBezTo>
                    <a:lnTo>
                      <a:pt x="704" y="38937"/>
                    </a:lnTo>
                    <a:cubicBezTo>
                      <a:pt x="704" y="38937"/>
                      <a:pt x="513" y="38937"/>
                      <a:pt x="513" y="38937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87"/>
            <p:cNvGrpSpPr/>
            <p:nvPr/>
          </p:nvGrpSpPr>
          <p:grpSpPr>
            <a:xfrm>
              <a:off x="7083865" y="2777637"/>
              <a:ext cx="171359" cy="161838"/>
              <a:chOff x="7083865" y="2777637"/>
              <a:chExt cx="171359" cy="161838"/>
            </a:xfrm>
          </p:grpSpPr>
          <p:sp>
            <p:nvSpPr>
              <p:cNvPr id="224" name="Google Shape;224;p87"/>
              <p:cNvSpPr/>
              <p:nvPr/>
            </p:nvSpPr>
            <p:spPr>
              <a:xfrm>
                <a:off x="7126705" y="2777637"/>
                <a:ext cx="85679" cy="85679"/>
              </a:xfrm>
              <a:custGeom>
                <a:avLst/>
                <a:gdLst/>
                <a:ahLst/>
                <a:cxnLst/>
                <a:rect l="l" t="t" r="r" b="b"/>
                <a:pathLst>
                  <a:path w="85679" h="85679" extrusionOk="0">
                    <a:moveTo>
                      <a:pt x="85680" y="42840"/>
                    </a:moveTo>
                    <a:cubicBezTo>
                      <a:pt x="85680" y="66500"/>
                      <a:pt x="66500" y="85680"/>
                      <a:pt x="42840" y="85680"/>
                    </a:cubicBezTo>
                    <a:cubicBezTo>
                      <a:pt x="19180" y="85680"/>
                      <a:pt x="0" y="66500"/>
                      <a:pt x="0" y="42840"/>
                    </a:cubicBezTo>
                    <a:cubicBezTo>
                      <a:pt x="0" y="19180"/>
                      <a:pt x="19180" y="0"/>
                      <a:pt x="42840" y="0"/>
                    </a:cubicBezTo>
                    <a:cubicBezTo>
                      <a:pt x="66500" y="0"/>
                      <a:pt x="85680" y="19180"/>
                      <a:pt x="85680" y="42840"/>
                    </a:cubicBez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87"/>
              <p:cNvSpPr/>
              <p:nvPr/>
            </p:nvSpPr>
            <p:spPr>
              <a:xfrm>
                <a:off x="7083865" y="2871884"/>
                <a:ext cx="171359" cy="67591"/>
              </a:xfrm>
              <a:custGeom>
                <a:avLst/>
                <a:gdLst/>
                <a:ahLst/>
                <a:cxnLst/>
                <a:rect l="l" t="t" r="r" b="b"/>
                <a:pathLst>
                  <a:path w="171359" h="67591" extrusionOk="0">
                    <a:moveTo>
                      <a:pt x="171359" y="67592"/>
                    </a:moveTo>
                    <a:lnTo>
                      <a:pt x="171359" y="42840"/>
                    </a:lnTo>
                    <a:cubicBezTo>
                      <a:pt x="171359" y="19325"/>
                      <a:pt x="152129" y="0"/>
                      <a:pt x="128519" y="0"/>
                    </a:cubicBezTo>
                    <a:lnTo>
                      <a:pt x="42840" y="0"/>
                    </a:lnTo>
                    <a:cubicBezTo>
                      <a:pt x="19230" y="0"/>
                      <a:pt x="0" y="19325"/>
                      <a:pt x="0" y="42840"/>
                    </a:cubicBezTo>
                    <a:lnTo>
                      <a:pt x="0" y="67592"/>
                    </a:lnTo>
                    <a:lnTo>
                      <a:pt x="171359" y="67592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6" name="Google Shape;226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806" y="4313483"/>
            <a:ext cx="305151" cy="3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7"/>
          <p:cNvSpPr txBox="1">
            <a:spLocks noGrp="1"/>
          </p:cNvSpPr>
          <p:nvPr>
            <p:ph type="body" idx="7"/>
          </p:nvPr>
        </p:nvSpPr>
        <p:spPr>
          <a:xfrm>
            <a:off x="933107" y="4793070"/>
            <a:ext cx="3001567" cy="49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sz="1133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•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»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8" name="Google Shape;228;p87"/>
          <p:cNvSpPr txBox="1">
            <a:spLocks noGrp="1"/>
          </p:cNvSpPr>
          <p:nvPr>
            <p:ph type="body" idx="8"/>
          </p:nvPr>
        </p:nvSpPr>
        <p:spPr>
          <a:xfrm>
            <a:off x="930927" y="4367727"/>
            <a:ext cx="3001567" cy="49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2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sz="1133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•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–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28611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»"/>
              <a:def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1" name="Agrupar 4">
            <a:extLst>
              <a:ext uri="{FF2B5EF4-FFF2-40B4-BE49-F238E27FC236}">
                <a16:creationId xmlns:a16="http://schemas.microsoft.com/office/drawing/2014/main" id="{D8E260E0-A138-8B79-16B8-58A94527C349}"/>
              </a:ext>
            </a:extLst>
          </p:cNvPr>
          <p:cNvGrpSpPr/>
          <p:nvPr userDrawn="1"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32" name="Gráfico 5">
              <a:extLst>
                <a:ext uri="{FF2B5EF4-FFF2-40B4-BE49-F238E27FC236}">
                  <a16:creationId xmlns:a16="http://schemas.microsoft.com/office/drawing/2014/main" id="{ABDFB7E3-CD41-26A1-06DE-B142A04204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</p:spPr>
        </p:pic>
        <p:pic>
          <p:nvPicPr>
            <p:cNvPr id="33" name="Imagem 32" descr="Logotipo">
              <a:extLst>
                <a:ext uri="{FF2B5EF4-FFF2-40B4-BE49-F238E27FC236}">
                  <a16:creationId xmlns:a16="http://schemas.microsoft.com/office/drawing/2014/main" id="{104F502E-8097-31E8-F2F4-5ACD53E7E5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6765" t="26294" b="17974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</p:spPr>
        </p:pic>
      </p:grpSp>
      <p:pic>
        <p:nvPicPr>
          <p:cNvPr id="34" name="Google Shape;230;p21">
            <a:extLst>
              <a:ext uri="{FF2B5EF4-FFF2-40B4-BE49-F238E27FC236}">
                <a16:creationId xmlns:a16="http://schemas.microsoft.com/office/drawing/2014/main" id="{BDAD45E8-478B-ABD9-0B49-604F8FCB0E97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38581" y="496667"/>
            <a:ext cx="2290073" cy="2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31;p21">
            <a:extLst>
              <a:ext uri="{FF2B5EF4-FFF2-40B4-BE49-F238E27FC236}">
                <a16:creationId xmlns:a16="http://schemas.microsoft.com/office/drawing/2014/main" id="{D25DBEE2-D825-5054-1692-14713C274126}"/>
              </a:ext>
            </a:extLst>
          </p:cNvPr>
          <p:cNvSpPr txBox="1"/>
          <p:nvPr userDrawn="1"/>
        </p:nvSpPr>
        <p:spPr>
          <a:xfrm>
            <a:off x="939556" y="797430"/>
            <a:ext cx="1715802" cy="10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Vamos fazer uma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lang="en-US" sz="2333" b="0" i="0" u="none" strike="noStrike" cap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901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5810367"/>
            <a:ext cx="8845208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11140768" y="5810367"/>
            <a:ext cx="1051241" cy="1047157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2564934" y="0"/>
            <a:ext cx="9626961" cy="3632187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3935800" y="933667"/>
            <a:ext cx="4320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7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3935800" y="2021167"/>
            <a:ext cx="4320400" cy="16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3346800" y="4409267"/>
            <a:ext cx="5498400" cy="1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9836267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476034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9080371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9194706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>
            <a:off x="10807439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3"/>
          <p:cNvSpPr/>
          <p:nvPr/>
        </p:nvSpPr>
        <p:spPr>
          <a:xfrm>
            <a:off x="8986385" y="4358367"/>
            <a:ext cx="1472171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24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3"/>
          <p:cNvSpPr/>
          <p:nvPr/>
        </p:nvSpPr>
        <p:spPr>
          <a:xfrm>
            <a:off x="13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3"/>
          <p:cNvSpPr/>
          <p:nvPr/>
        </p:nvSpPr>
        <p:spPr>
          <a:xfrm>
            <a:off x="1733297" y="2000600"/>
            <a:ext cx="654161" cy="475829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4654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. Conteudo">
  <p:cSld name="1_3. Conteudo">
    <p:bg>
      <p:bgPr>
        <a:solidFill>
          <a:srgbClr val="28576E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88"/>
          <p:cNvPicPr preferRelativeResize="0"/>
          <p:nvPr/>
        </p:nvPicPr>
        <p:blipFill rotWithShape="1">
          <a:blip r:embed="rId2">
            <a:alphaModFix/>
          </a:blip>
          <a:srcRect l="30056" t="803" r="37126" b="12802"/>
          <a:stretch/>
        </p:blipFill>
        <p:spPr>
          <a:xfrm>
            <a:off x="0" y="0"/>
            <a:ext cx="4630818" cy="685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8" descr="Câmera fotográfica pret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3403" t="-267" r="29931" b="267"/>
          <a:stretch/>
        </p:blipFill>
        <p:spPr>
          <a:xfrm>
            <a:off x="428798" y="386760"/>
            <a:ext cx="3243277" cy="324327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2" name="Google Shape;232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3419" y="4840936"/>
            <a:ext cx="2516608" cy="1358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88"/>
          <p:cNvGrpSpPr/>
          <p:nvPr/>
        </p:nvGrpSpPr>
        <p:grpSpPr>
          <a:xfrm>
            <a:off x="2315435" y="2700818"/>
            <a:ext cx="2054588" cy="2054665"/>
            <a:chOff x="3473153" y="4051227"/>
            <a:chExt cx="3081882" cy="3081997"/>
          </a:xfrm>
          <a:solidFill>
            <a:schemeClr val="tx1"/>
          </a:solidFill>
        </p:grpSpPr>
        <p:sp>
          <p:nvSpPr>
            <p:cNvPr id="234" name="Google Shape;234;p88"/>
            <p:cNvSpPr/>
            <p:nvPr/>
          </p:nvSpPr>
          <p:spPr>
            <a:xfrm>
              <a:off x="3473153" y="4051227"/>
              <a:ext cx="3081882" cy="3081997"/>
            </a:xfrm>
            <a:custGeom>
              <a:avLst/>
              <a:gdLst/>
              <a:ahLst/>
              <a:cxnLst/>
              <a:rect l="l" t="t" r="r" b="b"/>
              <a:pathLst>
                <a:path w="3019256" h="3019369" extrusionOk="0">
                  <a:moveTo>
                    <a:pt x="2264471" y="0"/>
                  </a:moveTo>
                  <a:lnTo>
                    <a:pt x="377449" y="0"/>
                  </a:lnTo>
                  <a:cubicBezTo>
                    <a:pt x="168921" y="0"/>
                    <a:pt x="0" y="168921"/>
                    <a:pt x="0" y="377449"/>
                  </a:cubicBezTo>
                  <a:lnTo>
                    <a:pt x="0" y="377449"/>
                  </a:lnTo>
                  <a:lnTo>
                    <a:pt x="0" y="3019370"/>
                  </a:lnTo>
                  <a:lnTo>
                    <a:pt x="1509685" y="2264584"/>
                  </a:lnTo>
                  <a:lnTo>
                    <a:pt x="2264471" y="2264584"/>
                  </a:lnTo>
                  <a:cubicBezTo>
                    <a:pt x="2681301" y="2264584"/>
                    <a:pt x="3019257" y="1926628"/>
                    <a:pt x="3019257" y="1509798"/>
                  </a:cubicBezTo>
                  <a:lnTo>
                    <a:pt x="3019257" y="1509798"/>
                  </a:lnTo>
                  <a:lnTo>
                    <a:pt x="3019257" y="755012"/>
                  </a:lnTo>
                  <a:lnTo>
                    <a:pt x="3019257" y="755012"/>
                  </a:lnTo>
                  <a:cubicBezTo>
                    <a:pt x="3019370" y="337955"/>
                    <a:pt x="2681414" y="0"/>
                    <a:pt x="22644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33" b="0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8"/>
            <p:cNvSpPr txBox="1"/>
            <p:nvPr/>
          </p:nvSpPr>
          <p:spPr>
            <a:xfrm>
              <a:off x="3889973" y="4387933"/>
              <a:ext cx="2570105" cy="161553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2333" b="0" i="0" u="none" strike="noStrike" cap="none" dirty="0">
                  <a:solidFill>
                    <a:schemeClr val="lt1"/>
                  </a:solidFill>
                  <a:latin typeface="Poppins Light" panose="00000400000000000000" pitchFamily="2" charset="0"/>
                  <a:ea typeface="Poppins"/>
                  <a:cs typeface="Poppins Light" panose="00000400000000000000" pitchFamily="2" charset="0"/>
                  <a:sym typeface="Poppins"/>
                </a:rPr>
                <a:t>Vamos fazer uma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2333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atividade</a:t>
              </a:r>
            </a:p>
          </p:txBody>
        </p:sp>
      </p:grpSp>
      <p:sp>
        <p:nvSpPr>
          <p:cNvPr id="236" name="Google Shape;236;p88"/>
          <p:cNvSpPr txBox="1"/>
          <p:nvPr/>
        </p:nvSpPr>
        <p:spPr>
          <a:xfrm>
            <a:off x="649992" y="3582562"/>
            <a:ext cx="833169" cy="14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800" b="0" i="0" u="none" strike="noStrike" cap="none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Getty Images</a:t>
            </a:r>
            <a:endParaRPr sz="933" dirty="0"/>
          </a:p>
        </p:txBody>
      </p:sp>
      <p:grpSp>
        <p:nvGrpSpPr>
          <p:cNvPr id="237" name="Google Shape;237;p88"/>
          <p:cNvGrpSpPr/>
          <p:nvPr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238" name="Google Shape;238;p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88" descr="Logotipo"/>
            <p:cNvPicPr preferRelativeResize="0"/>
            <p:nvPr/>
          </p:nvPicPr>
          <p:blipFill rotWithShape="1">
            <a:blip r:embed="rId6">
              <a:alphaModFix/>
            </a:blip>
            <a:srcRect l="6765" t="26294" b="17973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5826" y="5320987"/>
            <a:ext cx="398867" cy="39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8"/>
          <p:cNvSpPr txBox="1">
            <a:spLocks noGrp="1"/>
          </p:cNvSpPr>
          <p:nvPr>
            <p:ph type="body" idx="1"/>
          </p:nvPr>
        </p:nvSpPr>
        <p:spPr>
          <a:xfrm>
            <a:off x="5128182" y="414865"/>
            <a:ext cx="5625143" cy="95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2" name="Google Shape;242;p88"/>
          <p:cNvSpPr>
            <a:spLocks noGrp="1"/>
          </p:cNvSpPr>
          <p:nvPr>
            <p:ph type="media" idx="2"/>
          </p:nvPr>
        </p:nvSpPr>
        <p:spPr>
          <a:xfrm>
            <a:off x="5128181" y="1567544"/>
            <a:ext cx="6553200" cy="43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Char char="•"/>
              <a:defRPr sz="2133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856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colunas texto">
  <p:cSld name="Duas colunas text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8"/>
          <p:cNvSpPr/>
          <p:nvPr/>
        </p:nvSpPr>
        <p:spPr>
          <a:xfrm>
            <a:off x="-1720" y="1"/>
            <a:ext cx="12192000" cy="1080691"/>
          </a:xfrm>
          <a:custGeom>
            <a:avLst/>
            <a:gdLst/>
            <a:ahLst/>
            <a:cxnLst/>
            <a:rect l="l" t="t" r="r" b="b"/>
            <a:pathLst>
              <a:path w="18288000" h="1301117" extrusionOk="0">
                <a:moveTo>
                  <a:pt x="0" y="0"/>
                </a:moveTo>
                <a:lnTo>
                  <a:pt x="18288000" y="0"/>
                </a:lnTo>
                <a:lnTo>
                  <a:pt x="18288000" y="1301117"/>
                </a:lnTo>
                <a:lnTo>
                  <a:pt x="0" y="1301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06274" b="-328122"/>
            </a:stretch>
          </a:blipFill>
          <a:ln>
            <a:noFill/>
          </a:ln>
        </p:spPr>
      </p:sp>
      <p:sp>
        <p:nvSpPr>
          <p:cNvPr id="90" name="Google Shape;90;p78"/>
          <p:cNvSpPr txBox="1">
            <a:spLocks noGrp="1"/>
          </p:cNvSpPr>
          <p:nvPr>
            <p:ph type="body" idx="1"/>
          </p:nvPr>
        </p:nvSpPr>
        <p:spPr>
          <a:xfrm>
            <a:off x="1254310" y="2198226"/>
            <a:ext cx="8218905" cy="52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2667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46" marR="0" lvl="2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261" marR="0" lvl="3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24076" marR="0" lvl="4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28891" marR="0" lvl="5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33707" marR="0" lvl="6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8522" marR="0" lvl="7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337" marR="0" lvl="8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body" idx="2"/>
          </p:nvPr>
        </p:nvSpPr>
        <p:spPr>
          <a:xfrm>
            <a:off x="1254310" y="2942979"/>
            <a:ext cx="4892842" cy="185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1667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46" marR="0" lvl="2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261" marR="0" lvl="3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24076" marR="0" lvl="4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28891" marR="0" lvl="5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33707" marR="0" lvl="6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8522" marR="0" lvl="7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337" marR="0" lvl="8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body" idx="3"/>
          </p:nvPr>
        </p:nvSpPr>
        <p:spPr>
          <a:xfrm>
            <a:off x="6478689" y="2942979"/>
            <a:ext cx="4892842" cy="185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1667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46" marR="0" lvl="2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261" marR="0" lvl="3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24076" marR="0" lvl="4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28891" marR="0" lvl="5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33707" marR="0" lvl="6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8522" marR="0" lvl="7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337" marR="0" lvl="8" indent="-1524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" name="Google Shape;94;p78"/>
          <p:cNvPicPr preferRelativeResize="0"/>
          <p:nvPr/>
        </p:nvPicPr>
        <p:blipFill rotWithShape="1">
          <a:blip r:embed="rId3">
            <a:alphaModFix/>
          </a:blip>
          <a:srcRect t="32875" r="1234" b="58939"/>
          <a:stretch/>
        </p:blipFill>
        <p:spPr>
          <a:xfrm>
            <a:off x="0" y="0"/>
            <a:ext cx="12192000" cy="5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ráfico 9">
            <a:extLst>
              <a:ext uri="{FF2B5EF4-FFF2-40B4-BE49-F238E27FC236}">
                <a16:creationId xmlns:a16="http://schemas.microsoft.com/office/drawing/2014/main" id="{E2701B63-73F8-C01E-8BE7-3221CF82B47A}"/>
              </a:ext>
            </a:extLst>
          </p:cNvPr>
          <p:cNvSpPr/>
          <p:nvPr userDrawn="1"/>
        </p:nvSpPr>
        <p:spPr>
          <a:xfrm>
            <a:off x="448644" y="523603"/>
            <a:ext cx="2102488" cy="2102567"/>
          </a:xfrm>
          <a:custGeom>
            <a:avLst/>
            <a:gdLst>
              <a:gd name="connsiteX0" fmla="*/ 2264471 w 3019256"/>
              <a:gd name="connsiteY0" fmla="*/ 0 h 3019369"/>
              <a:gd name="connsiteX1" fmla="*/ 377449 w 3019256"/>
              <a:gd name="connsiteY1" fmla="*/ 0 h 3019369"/>
              <a:gd name="connsiteX2" fmla="*/ 0 w 3019256"/>
              <a:gd name="connsiteY2" fmla="*/ 377449 h 3019369"/>
              <a:gd name="connsiteX3" fmla="*/ 0 w 3019256"/>
              <a:gd name="connsiteY3" fmla="*/ 377449 h 3019369"/>
              <a:gd name="connsiteX4" fmla="*/ 0 w 3019256"/>
              <a:gd name="connsiteY4" fmla="*/ 3019370 h 3019369"/>
              <a:gd name="connsiteX5" fmla="*/ 1509685 w 3019256"/>
              <a:gd name="connsiteY5" fmla="*/ 2264584 h 3019369"/>
              <a:gd name="connsiteX6" fmla="*/ 2264471 w 3019256"/>
              <a:gd name="connsiteY6" fmla="*/ 2264584 h 3019369"/>
              <a:gd name="connsiteX7" fmla="*/ 3019257 w 3019256"/>
              <a:gd name="connsiteY7" fmla="*/ 1509798 h 3019369"/>
              <a:gd name="connsiteX8" fmla="*/ 3019257 w 3019256"/>
              <a:gd name="connsiteY8" fmla="*/ 1509798 h 3019369"/>
              <a:gd name="connsiteX9" fmla="*/ 3019257 w 3019256"/>
              <a:gd name="connsiteY9" fmla="*/ 755012 h 3019369"/>
              <a:gd name="connsiteX10" fmla="*/ 3019257 w 3019256"/>
              <a:gd name="connsiteY10" fmla="*/ 755012 h 3019369"/>
              <a:gd name="connsiteX11" fmla="*/ 2264471 w 3019256"/>
              <a:gd name="connsiteY11" fmla="*/ 0 h 301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9256" h="3019369">
                <a:moveTo>
                  <a:pt x="2264471" y="0"/>
                </a:moveTo>
                <a:lnTo>
                  <a:pt x="377449" y="0"/>
                </a:lnTo>
                <a:cubicBezTo>
                  <a:pt x="168921" y="0"/>
                  <a:pt x="0" y="168921"/>
                  <a:pt x="0" y="377449"/>
                </a:cubicBezTo>
                <a:lnTo>
                  <a:pt x="0" y="377449"/>
                </a:lnTo>
                <a:lnTo>
                  <a:pt x="0" y="3019370"/>
                </a:lnTo>
                <a:lnTo>
                  <a:pt x="1509685" y="2264584"/>
                </a:lnTo>
                <a:lnTo>
                  <a:pt x="2264471" y="2264584"/>
                </a:lnTo>
                <a:cubicBezTo>
                  <a:pt x="2681301" y="2264584"/>
                  <a:pt x="3019257" y="1926628"/>
                  <a:pt x="3019257" y="1509798"/>
                </a:cubicBezTo>
                <a:lnTo>
                  <a:pt x="3019257" y="1509798"/>
                </a:lnTo>
                <a:lnTo>
                  <a:pt x="3019257" y="755012"/>
                </a:lnTo>
                <a:lnTo>
                  <a:pt x="3019257" y="755012"/>
                </a:lnTo>
                <a:cubicBezTo>
                  <a:pt x="3019370" y="337955"/>
                  <a:pt x="2681414" y="0"/>
                  <a:pt x="2264471" y="0"/>
                </a:cubicBezTo>
                <a:close/>
              </a:path>
            </a:pathLst>
          </a:custGeom>
          <a:solidFill>
            <a:srgbClr val="808080"/>
          </a:solidFill>
          <a:ln w="1126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933" dirty="0">
              <a:solidFill>
                <a:srgbClr val="808080"/>
              </a:solidFill>
            </a:endParaRPr>
          </a:p>
        </p:txBody>
      </p:sp>
      <p:sp>
        <p:nvSpPr>
          <p:cNvPr id="11" name="Google Shape;194;p15">
            <a:extLst>
              <a:ext uri="{FF2B5EF4-FFF2-40B4-BE49-F238E27FC236}">
                <a16:creationId xmlns:a16="http://schemas.microsoft.com/office/drawing/2014/main" id="{C85BC4E0-E5AE-39B4-4778-31F00B4A9A16}"/>
              </a:ext>
            </a:extLst>
          </p:cNvPr>
          <p:cNvSpPr txBox="1"/>
          <p:nvPr userDrawn="1"/>
        </p:nvSpPr>
        <p:spPr>
          <a:xfrm>
            <a:off x="712560" y="1066637"/>
            <a:ext cx="1715802" cy="35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Exposição</a:t>
            </a:r>
            <a:endParaRPr sz="2333" b="0" i="0" u="none" strike="noStrike" cap="none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" name="Agrupar 4">
            <a:extLst>
              <a:ext uri="{FF2B5EF4-FFF2-40B4-BE49-F238E27FC236}">
                <a16:creationId xmlns:a16="http://schemas.microsoft.com/office/drawing/2014/main" id="{D8E260E0-A138-8B79-16B8-58A94527C349}"/>
              </a:ext>
            </a:extLst>
          </p:cNvPr>
          <p:cNvGrpSpPr/>
          <p:nvPr userDrawn="1"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13" name="Gráfico 5">
              <a:extLst>
                <a:ext uri="{FF2B5EF4-FFF2-40B4-BE49-F238E27FC236}">
                  <a16:creationId xmlns:a16="http://schemas.microsoft.com/office/drawing/2014/main" id="{ABDFB7E3-CD41-26A1-06DE-B142A04204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</p:spPr>
        </p:pic>
        <p:pic>
          <p:nvPicPr>
            <p:cNvPr id="14" name="Imagem 13" descr="Logotipo">
              <a:extLst>
                <a:ext uri="{FF2B5EF4-FFF2-40B4-BE49-F238E27FC236}">
                  <a16:creationId xmlns:a16="http://schemas.microsoft.com/office/drawing/2014/main" id="{104F502E-8097-31E8-F2F4-5ACD53E7E5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6765" t="26294" b="17974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63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ividade">
  <p:cSld name="Ativida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91"/>
          <p:cNvPicPr preferRelativeResize="0"/>
          <p:nvPr/>
        </p:nvPicPr>
        <p:blipFill rotWithShape="1">
          <a:blip r:embed="rId2">
            <a:alphaModFix/>
          </a:blip>
          <a:srcRect t="8003" r="8003"/>
          <a:stretch/>
        </p:blipFill>
        <p:spPr>
          <a:xfrm>
            <a:off x="4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91"/>
          <p:cNvGrpSpPr/>
          <p:nvPr/>
        </p:nvGrpSpPr>
        <p:grpSpPr>
          <a:xfrm>
            <a:off x="231997" y="399272"/>
            <a:ext cx="2290073" cy="2290073"/>
            <a:chOff x="347995" y="468280"/>
            <a:chExt cx="3435110" cy="3435110"/>
          </a:xfrm>
        </p:grpSpPr>
        <p:pic>
          <p:nvPicPr>
            <p:cNvPr id="266" name="Google Shape;266;p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7995" y="468280"/>
              <a:ext cx="3435110" cy="343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91"/>
            <p:cNvSpPr txBox="1"/>
            <p:nvPr/>
          </p:nvSpPr>
          <p:spPr>
            <a:xfrm>
              <a:off x="949458" y="919425"/>
              <a:ext cx="2573703" cy="161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2333" b="0" i="0" u="none" strike="noStrike" cap="none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Vamos fazer um</a:t>
              </a:r>
              <a:endParaRPr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2333" b="1" i="0" u="none" strike="noStrike" cap="none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quiz</a:t>
              </a:r>
              <a:endParaRPr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68" name="Google Shape;268;p91"/>
          <p:cNvSpPr txBox="1">
            <a:spLocks noGrp="1"/>
          </p:cNvSpPr>
          <p:nvPr>
            <p:ph type="body" idx="1"/>
          </p:nvPr>
        </p:nvSpPr>
        <p:spPr>
          <a:xfrm>
            <a:off x="3026388" y="1048307"/>
            <a:ext cx="6664325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9" name="Google Shape;269;p91"/>
          <p:cNvSpPr txBox="1">
            <a:spLocks noGrp="1"/>
          </p:cNvSpPr>
          <p:nvPr>
            <p:ph type="body" idx="2"/>
          </p:nvPr>
        </p:nvSpPr>
        <p:spPr>
          <a:xfrm>
            <a:off x="3026388" y="2309562"/>
            <a:ext cx="7528873" cy="54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None/>
              <a:defRPr sz="1467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70" name="Google Shape;270;p91"/>
          <p:cNvGrpSpPr/>
          <p:nvPr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271" name="Google Shape;271;p9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91" descr="Logotipo"/>
            <p:cNvPicPr preferRelativeResize="0"/>
            <p:nvPr/>
          </p:nvPicPr>
          <p:blipFill rotWithShape="1">
            <a:blip r:embed="rId5">
              <a:alphaModFix/>
            </a:blip>
            <a:srcRect l="6765" t="26294" b="17973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14713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tividade_cor">
  <p:cSld name="1_Atividade_cor">
    <p:bg>
      <p:bgPr>
        <a:solidFill>
          <a:srgbClr val="28576E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2"/>
          <p:cNvSpPr txBox="1">
            <a:spLocks noGrp="1"/>
          </p:cNvSpPr>
          <p:nvPr>
            <p:ph type="body" idx="1"/>
          </p:nvPr>
        </p:nvSpPr>
        <p:spPr>
          <a:xfrm>
            <a:off x="3026388" y="1048307"/>
            <a:ext cx="6664400" cy="1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75" name="Google Shape;275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997" y="399272"/>
            <a:ext cx="2290073" cy="2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2"/>
          <p:cNvSpPr txBox="1"/>
          <p:nvPr/>
        </p:nvSpPr>
        <p:spPr>
          <a:xfrm>
            <a:off x="632972" y="700036"/>
            <a:ext cx="1715802" cy="10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Vamos fazer um</a:t>
            </a:r>
            <a:endParaRPr sz="2333" b="0" i="0" u="none" strike="noStrike" cap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23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quiz</a:t>
            </a:r>
            <a:endParaRPr sz="2333" b="0" i="0" u="none" strike="noStrike" cap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77" name="Google Shape;277;p92"/>
          <p:cNvGrpSpPr/>
          <p:nvPr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278" name="Google Shape;278;p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92" descr="Logotipo"/>
            <p:cNvPicPr preferRelativeResize="0"/>
            <p:nvPr/>
          </p:nvPicPr>
          <p:blipFill rotWithShape="1">
            <a:blip r:embed="rId4">
              <a:alphaModFix/>
            </a:blip>
            <a:srcRect l="6765" t="26294" b="17973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2456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tividade_Pergunta">
  <p:cSld name="3_Atividade_Pergunta">
    <p:bg>
      <p:bgPr>
        <a:solidFill>
          <a:srgbClr val="273B4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3"/>
          <p:cNvSpPr txBox="1">
            <a:spLocks noGrp="1"/>
          </p:cNvSpPr>
          <p:nvPr>
            <p:ph type="body" idx="1"/>
          </p:nvPr>
        </p:nvSpPr>
        <p:spPr>
          <a:xfrm>
            <a:off x="3026388" y="695381"/>
            <a:ext cx="6664325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5" name="Google Shape;285;p93"/>
          <p:cNvSpPr/>
          <p:nvPr/>
        </p:nvSpPr>
        <p:spPr>
          <a:xfrm>
            <a:off x="3090955" y="2449247"/>
            <a:ext cx="560215" cy="612833"/>
          </a:xfrm>
          <a:prstGeom prst="ellipse">
            <a:avLst/>
          </a:prstGeom>
          <a:solidFill>
            <a:srgbClr val="529AC2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3"/>
          <p:cNvSpPr/>
          <p:nvPr/>
        </p:nvSpPr>
        <p:spPr>
          <a:xfrm rot="5400000">
            <a:off x="6456877" y="-595433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3"/>
          <p:cNvSpPr/>
          <p:nvPr/>
        </p:nvSpPr>
        <p:spPr>
          <a:xfrm>
            <a:off x="3090956" y="3372032"/>
            <a:ext cx="560215" cy="612833"/>
          </a:xfrm>
          <a:prstGeom prst="ellipse">
            <a:avLst/>
          </a:prstGeom>
          <a:solidFill>
            <a:srgbClr val="529AC2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3"/>
          <p:cNvSpPr/>
          <p:nvPr/>
        </p:nvSpPr>
        <p:spPr>
          <a:xfrm rot="5400000">
            <a:off x="6456877" y="327352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3"/>
          <p:cNvSpPr/>
          <p:nvPr/>
        </p:nvSpPr>
        <p:spPr>
          <a:xfrm>
            <a:off x="3090955" y="4314134"/>
            <a:ext cx="560215" cy="612833"/>
          </a:xfrm>
          <a:prstGeom prst="ellipse">
            <a:avLst/>
          </a:prstGeom>
          <a:solidFill>
            <a:srgbClr val="529AC2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3"/>
          <p:cNvSpPr/>
          <p:nvPr/>
        </p:nvSpPr>
        <p:spPr>
          <a:xfrm rot="5400000">
            <a:off x="6456876" y="1269454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3"/>
          <p:cNvSpPr/>
          <p:nvPr/>
        </p:nvSpPr>
        <p:spPr>
          <a:xfrm>
            <a:off x="3090955" y="5236918"/>
            <a:ext cx="560215" cy="612833"/>
          </a:xfrm>
          <a:prstGeom prst="ellipse">
            <a:avLst/>
          </a:prstGeom>
          <a:solidFill>
            <a:srgbClr val="529AC2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3"/>
          <p:cNvSpPr/>
          <p:nvPr/>
        </p:nvSpPr>
        <p:spPr>
          <a:xfrm rot="5400000">
            <a:off x="6456877" y="2192239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3"/>
          <p:cNvSpPr txBox="1">
            <a:spLocks noGrp="1"/>
          </p:cNvSpPr>
          <p:nvPr>
            <p:ph type="body" idx="2"/>
          </p:nvPr>
        </p:nvSpPr>
        <p:spPr>
          <a:xfrm>
            <a:off x="3614208" y="2566459"/>
            <a:ext cx="6442075" cy="5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0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15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4" name="Google Shape;294;p93"/>
          <p:cNvSpPr txBox="1">
            <a:spLocks noGrp="1"/>
          </p:cNvSpPr>
          <p:nvPr>
            <p:ph type="body" idx="3"/>
          </p:nvPr>
        </p:nvSpPr>
        <p:spPr>
          <a:xfrm>
            <a:off x="3614209" y="3486986"/>
            <a:ext cx="6441951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0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15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5" name="Google Shape;295;p93"/>
          <p:cNvSpPr txBox="1">
            <a:spLocks noGrp="1"/>
          </p:cNvSpPr>
          <p:nvPr>
            <p:ph type="body" idx="4"/>
          </p:nvPr>
        </p:nvSpPr>
        <p:spPr>
          <a:xfrm>
            <a:off x="3614208" y="4438428"/>
            <a:ext cx="6442075" cy="60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0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15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93"/>
          <p:cNvSpPr txBox="1">
            <a:spLocks noGrp="1"/>
          </p:cNvSpPr>
          <p:nvPr>
            <p:ph type="body" idx="5"/>
          </p:nvPr>
        </p:nvSpPr>
        <p:spPr>
          <a:xfrm>
            <a:off x="3614208" y="5357061"/>
            <a:ext cx="6442075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30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153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7" name="Google Shape;297;p93"/>
          <p:cNvSpPr txBox="1">
            <a:spLocks noGrp="1"/>
          </p:cNvSpPr>
          <p:nvPr>
            <p:ph type="body" idx="6"/>
          </p:nvPr>
        </p:nvSpPr>
        <p:spPr>
          <a:xfrm>
            <a:off x="3091393" y="1797050"/>
            <a:ext cx="6842401" cy="52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None/>
              <a:defRPr sz="1467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" name="Agrupar 1">
            <a:extLst>
              <a:ext uri="{FF2B5EF4-FFF2-40B4-BE49-F238E27FC236}">
                <a16:creationId xmlns:a16="http://schemas.microsoft.com/office/drawing/2014/main" id="{C01CA30F-E3D6-E64D-18D5-A87EAB42EDC4}"/>
              </a:ext>
            </a:extLst>
          </p:cNvPr>
          <p:cNvGrpSpPr/>
          <p:nvPr userDrawn="1"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22" name="Gráfico 2">
              <a:extLst>
                <a:ext uri="{FF2B5EF4-FFF2-40B4-BE49-F238E27FC236}">
                  <a16:creationId xmlns:a16="http://schemas.microsoft.com/office/drawing/2014/main" id="{8810345B-DA82-F6C5-176B-595EC7545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</p:spPr>
        </p:pic>
        <p:pic>
          <p:nvPicPr>
            <p:cNvPr id="23" name="Imagem 22" descr="Logotipo">
              <a:extLst>
                <a:ext uri="{FF2B5EF4-FFF2-40B4-BE49-F238E27FC236}">
                  <a16:creationId xmlns:a16="http://schemas.microsoft.com/office/drawing/2014/main" id="{46255365-504D-9AEC-CF1A-53EEC008BE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6765" t="26294" b="17974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</p:spPr>
        </p:pic>
      </p:grpSp>
      <p:pic>
        <p:nvPicPr>
          <p:cNvPr id="24" name="Google Shape;230;p21">
            <a:extLst>
              <a:ext uri="{FF2B5EF4-FFF2-40B4-BE49-F238E27FC236}">
                <a16:creationId xmlns:a16="http://schemas.microsoft.com/office/drawing/2014/main" id="{D9F46C41-7B8F-BEBE-644C-6861DE1FB88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31997" y="399272"/>
            <a:ext cx="2290073" cy="2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1;p21">
            <a:extLst>
              <a:ext uri="{FF2B5EF4-FFF2-40B4-BE49-F238E27FC236}">
                <a16:creationId xmlns:a16="http://schemas.microsoft.com/office/drawing/2014/main" id="{4AED0C52-18D3-D9B8-1A80-797C10266B53}"/>
              </a:ext>
            </a:extLst>
          </p:cNvPr>
          <p:cNvSpPr txBox="1"/>
          <p:nvPr userDrawn="1"/>
        </p:nvSpPr>
        <p:spPr>
          <a:xfrm>
            <a:off x="632972" y="700036"/>
            <a:ext cx="1715802" cy="10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Vamos fazer 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quiz</a:t>
            </a:r>
            <a:endParaRPr lang="en-US" sz="2333" b="0" i="0" u="none" strike="noStrike" cap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6229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tividade_Resposta">
  <p:cSld name="4_Atividade_Resposta">
    <p:bg>
      <p:bgPr>
        <a:solidFill>
          <a:srgbClr val="273B4C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4"/>
          <p:cNvSpPr txBox="1">
            <a:spLocks noGrp="1"/>
          </p:cNvSpPr>
          <p:nvPr>
            <p:ph type="body" idx="1"/>
          </p:nvPr>
        </p:nvSpPr>
        <p:spPr>
          <a:xfrm>
            <a:off x="3026388" y="695381"/>
            <a:ext cx="6664400" cy="1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4" name="Google Shape;304;p94"/>
          <p:cNvSpPr txBox="1">
            <a:spLocks noGrp="1"/>
          </p:cNvSpPr>
          <p:nvPr>
            <p:ph type="body" idx="2"/>
          </p:nvPr>
        </p:nvSpPr>
        <p:spPr>
          <a:xfrm>
            <a:off x="3094183" y="5564215"/>
            <a:ext cx="6842401" cy="8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marR="0" lvl="0" indent="-152408" algn="l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None/>
              <a:defRPr sz="1467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609630" marR="0" lvl="1" indent="-2709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–"/>
              <a:defRPr sz="18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46" marR="0" lvl="2" indent="-25401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Char char="•"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219261" marR="0" lvl="3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–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524076" marR="0" lvl="4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»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1828891" marR="0" lvl="5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133707" marR="0" lvl="6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2438522" marR="0" lvl="7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2743337" marR="0" lvl="8" indent="-23707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•"/>
              <a:defRPr sz="1333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9" name="Agrupar 1">
            <a:extLst>
              <a:ext uri="{FF2B5EF4-FFF2-40B4-BE49-F238E27FC236}">
                <a16:creationId xmlns:a16="http://schemas.microsoft.com/office/drawing/2014/main" id="{C01CA30F-E3D6-E64D-18D5-A87EAB42EDC4}"/>
              </a:ext>
            </a:extLst>
          </p:cNvPr>
          <p:cNvGrpSpPr/>
          <p:nvPr userDrawn="1"/>
        </p:nvGrpSpPr>
        <p:grpSpPr>
          <a:xfrm>
            <a:off x="9756401" y="6358145"/>
            <a:ext cx="2435595" cy="499855"/>
            <a:chOff x="14634602" y="9537218"/>
            <a:chExt cx="3653392" cy="749782"/>
          </a:xfrm>
        </p:grpSpPr>
        <p:pic>
          <p:nvPicPr>
            <p:cNvPr id="10" name="Gráfico 2">
              <a:extLst>
                <a:ext uri="{FF2B5EF4-FFF2-40B4-BE49-F238E27FC236}">
                  <a16:creationId xmlns:a16="http://schemas.microsoft.com/office/drawing/2014/main" id="{8810345B-DA82-F6C5-176B-595EC7545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34602" y="9537218"/>
              <a:ext cx="3653392" cy="749782"/>
            </a:xfrm>
            <a:prstGeom prst="rect">
              <a:avLst/>
            </a:prstGeom>
          </p:spPr>
        </p:pic>
        <p:pic>
          <p:nvPicPr>
            <p:cNvPr id="11" name="Imagem 10" descr="Logotipo">
              <a:extLst>
                <a:ext uri="{FF2B5EF4-FFF2-40B4-BE49-F238E27FC236}">
                  <a16:creationId xmlns:a16="http://schemas.microsoft.com/office/drawing/2014/main" id="{46255365-504D-9AEC-CF1A-53EEC008BE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6765" t="26294" b="17974"/>
            <a:stretch/>
          </p:blipFill>
          <p:spPr>
            <a:xfrm>
              <a:off x="15016163" y="9710738"/>
              <a:ext cx="3271831" cy="487362"/>
            </a:xfrm>
            <a:prstGeom prst="rect">
              <a:avLst/>
            </a:prstGeom>
          </p:spPr>
        </p:pic>
      </p:grpSp>
      <p:pic>
        <p:nvPicPr>
          <p:cNvPr id="12" name="Google Shape;230;p21">
            <a:extLst>
              <a:ext uri="{FF2B5EF4-FFF2-40B4-BE49-F238E27FC236}">
                <a16:creationId xmlns:a16="http://schemas.microsoft.com/office/drawing/2014/main" id="{D9F46C41-7B8F-BEBE-644C-6861DE1FB88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31997" y="399272"/>
            <a:ext cx="2290073" cy="22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31;p21">
            <a:extLst>
              <a:ext uri="{FF2B5EF4-FFF2-40B4-BE49-F238E27FC236}">
                <a16:creationId xmlns:a16="http://schemas.microsoft.com/office/drawing/2014/main" id="{4AED0C52-18D3-D9B8-1A80-797C10266B53}"/>
              </a:ext>
            </a:extLst>
          </p:cNvPr>
          <p:cNvSpPr txBox="1"/>
          <p:nvPr userDrawn="1"/>
        </p:nvSpPr>
        <p:spPr>
          <a:xfrm>
            <a:off x="632972" y="700036"/>
            <a:ext cx="1715802" cy="10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0" i="0" u="none" strike="noStrike" cap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Vamos fazer 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3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quiz</a:t>
            </a:r>
            <a:endParaRPr lang="en-US" sz="2333" b="0" i="0" u="none" strike="noStrike" cap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778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36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9"/>
          <p:cNvSpPr/>
          <p:nvPr/>
        </p:nvSpPr>
        <p:spPr>
          <a:xfrm flipH="1">
            <a:off x="4" y="1216701"/>
            <a:ext cx="4102093" cy="47373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9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9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9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9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9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9"/>
          <p:cNvSpPr/>
          <p:nvPr/>
        </p:nvSpPr>
        <p:spPr>
          <a:xfrm flipH="1">
            <a:off x="39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9"/>
          <p:cNvSpPr/>
          <p:nvPr/>
        </p:nvSpPr>
        <p:spPr>
          <a:xfrm flipH="1">
            <a:off x="1733256" y="4358367"/>
            <a:ext cx="654345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9"/>
          <p:cNvSpPr/>
          <p:nvPr/>
        </p:nvSpPr>
        <p:spPr>
          <a:xfrm flipH="1">
            <a:off x="18" y="5144333"/>
            <a:ext cx="1943081" cy="47376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9"/>
          <p:cNvSpPr/>
          <p:nvPr/>
        </p:nvSpPr>
        <p:spPr>
          <a:xfrm flipH="1">
            <a:off x="9836270" y="5144333"/>
            <a:ext cx="2355605" cy="47376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9"/>
          <p:cNvSpPr/>
          <p:nvPr/>
        </p:nvSpPr>
        <p:spPr>
          <a:xfrm flipH="1">
            <a:off x="9984809" y="3572400"/>
            <a:ext cx="220705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9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9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9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9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9"/>
          <p:cNvSpPr/>
          <p:nvPr/>
        </p:nvSpPr>
        <p:spPr>
          <a:xfrm flipH="1">
            <a:off x="5194310" y="430700"/>
            <a:ext cx="6426191" cy="473763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9"/>
          <p:cNvSpPr/>
          <p:nvPr/>
        </p:nvSpPr>
        <p:spPr>
          <a:xfrm flipH="1">
            <a:off x="3481658" y="5928268"/>
            <a:ext cx="8710343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9"/>
          <p:cNvSpPr/>
          <p:nvPr/>
        </p:nvSpPr>
        <p:spPr>
          <a:xfrm>
            <a:off x="2792091" y="1497524"/>
            <a:ext cx="6607452" cy="4016455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9"/>
          <p:cNvSpPr/>
          <p:nvPr/>
        </p:nvSpPr>
        <p:spPr>
          <a:xfrm>
            <a:off x="5703651" y="2060967"/>
            <a:ext cx="254691" cy="397895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9"/>
          <p:cNvSpPr/>
          <p:nvPr/>
        </p:nvSpPr>
        <p:spPr>
          <a:xfrm>
            <a:off x="6232725" y="2060967"/>
            <a:ext cx="255257" cy="397895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9"/>
          <p:cNvSpPr/>
          <p:nvPr/>
        </p:nvSpPr>
        <p:spPr>
          <a:xfrm>
            <a:off x="6010708" y="2021540"/>
            <a:ext cx="169648" cy="477273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9"/>
          <p:cNvSpPr/>
          <p:nvPr/>
        </p:nvSpPr>
        <p:spPr>
          <a:xfrm flipH="1">
            <a:off x="2197083" y="5144333"/>
            <a:ext cx="2355584" cy="47376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9"/>
          <p:cNvSpPr/>
          <p:nvPr/>
        </p:nvSpPr>
        <p:spPr>
          <a:xfrm flipH="1">
            <a:off x="8890023" y="4358367"/>
            <a:ext cx="1662511" cy="473933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9"/>
          <p:cNvSpPr/>
          <p:nvPr/>
        </p:nvSpPr>
        <p:spPr>
          <a:xfrm flipH="1">
            <a:off x="7639223" y="1216701"/>
            <a:ext cx="1314271" cy="47373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3362400" y="3120432"/>
            <a:ext cx="5467200" cy="1078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2133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3362400" y="4294967"/>
            <a:ext cx="5467200" cy="53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300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5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3698100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3528067" y="3364931"/>
            <a:ext cx="3308400" cy="69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8093633" y="4145333"/>
            <a:ext cx="2968800" cy="1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10363185" y="1"/>
            <a:ext cx="1828819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919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12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942300" y="2156133"/>
            <a:ext cx="26144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3586465"/>
            <a:ext cx="3694528" cy="137804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8"/>
          <p:cNvSpPr/>
          <p:nvPr/>
        </p:nvSpPr>
        <p:spPr>
          <a:xfrm>
            <a:off x="0" y="1"/>
            <a:ext cx="170421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726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6997000" y="2892733"/>
            <a:ext cx="32900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704067" y="4576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8558701" y="2100267"/>
            <a:ext cx="3633473" cy="321195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0"/>
          <p:cNvSpPr/>
          <p:nvPr/>
        </p:nvSpPr>
        <p:spPr>
          <a:xfrm>
            <a:off x="0" y="6267565"/>
            <a:ext cx="2234181" cy="590431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1687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415600" y="4409159"/>
            <a:ext cx="11360800" cy="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9" name="Google Shape;149;p12"/>
          <p:cNvSpPr/>
          <p:nvPr/>
        </p:nvSpPr>
        <p:spPr>
          <a:xfrm rot="10800000">
            <a:off x="3669075" y="5657966"/>
            <a:ext cx="8521692" cy="12065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815001" y="2001503"/>
            <a:ext cx="10375767" cy="2033464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3" y="1"/>
            <a:ext cx="7721464" cy="674067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8" y="2002495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709977" y="1216699"/>
            <a:ext cx="1407260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2419131" y="1216689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6031414" y="430733"/>
            <a:ext cx="279402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9841410" y="4460904"/>
            <a:ext cx="2350591" cy="47376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6" y="2779900"/>
            <a:ext cx="2380739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875093" y="6384266"/>
            <a:ext cx="3505175" cy="47373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463800"/>
            <a:ext cx="11360800" cy="184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6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6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6300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93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33" y="3755048"/>
            <a:ext cx="12192061" cy="1264467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8473833" y="-190495"/>
            <a:ext cx="19144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8054167" y="2571533"/>
            <a:ext cx="27552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383467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38266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5105408" y="-292095"/>
            <a:ext cx="19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4719287" y="2571533"/>
            <a:ext cx="2756000" cy="574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86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704000" y="456000"/>
            <a:ext cx="87840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4718816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8055949" y="1905005"/>
            <a:ext cx="2755200" cy="57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9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58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5588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6" r:id="rId19"/>
    <p:sldLayoutId id="2147483687" r:id="rId20"/>
    <p:sldLayoutId id="2147483688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892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ZAo9T78-32Q?feature=oembed" TargetMode="External"/><Relationship Id="rId6" Type="http://schemas.openxmlformats.org/officeDocument/2006/relationships/image" Target="../media/image16.jpeg"/><Relationship Id="rId5" Type="http://schemas.openxmlformats.org/officeDocument/2006/relationships/hyperlink" Target="https://www.youtube.com/watch?v=ZAo9T78-32Q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A4CBA-CDCD-F030-611C-961DD29A5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Estruturas de decisão composta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A1774B-E55F-01C0-B688-2DD68C2FC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Introdução às estruturas de decisão composta</a:t>
            </a:r>
          </a:p>
          <a:p>
            <a:r>
              <a:rPr lang="pt-BR" dirty="0"/>
              <a:t>Aula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EED4C7-4EC2-E175-87F7-93A5D99E8815}"/>
              </a:ext>
            </a:extLst>
          </p:cNvPr>
          <p:cNvSpPr txBox="1"/>
          <p:nvPr/>
        </p:nvSpPr>
        <p:spPr>
          <a:xfrm>
            <a:off x="9914021" y="6320589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Overpass Mono"/>
              </a:rPr>
              <a:t>Prof. Gustavo Dias</a:t>
            </a:r>
          </a:p>
        </p:txBody>
      </p:sp>
    </p:spTree>
    <p:extLst>
      <p:ext uri="{BB962C8B-B14F-4D97-AF65-F5344CB8AC3E}">
        <p14:creationId xmlns:p14="http://schemas.microsoft.com/office/powerpoint/2010/main" val="199578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9"/>
          <p:cNvSpPr txBox="1"/>
          <p:nvPr/>
        </p:nvSpPr>
        <p:spPr>
          <a:xfrm>
            <a:off x="4384832" y="2771896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é um laço de repetição usado para iterar sobre uma sequência, não para tomada de decisões baseada em condições.</a:t>
            </a:r>
            <a:endParaRPr sz="933" dirty="0"/>
          </a:p>
        </p:txBody>
      </p:sp>
      <p:sp>
        <p:nvSpPr>
          <p:cNvPr id="1521" name="Google Shape;1521;p29"/>
          <p:cNvSpPr txBox="1"/>
          <p:nvPr/>
        </p:nvSpPr>
        <p:spPr>
          <a:xfrm>
            <a:off x="4384832" y="4604775"/>
            <a:ext cx="7011621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é um tipo de loop encontrado em algumas linguagens de programação, usado para iterar sobre elementos de uma coleção. Não é usado para tomada de decisões.</a:t>
            </a: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2" name="Google Shape;1522;p29"/>
          <p:cNvSpPr txBox="1"/>
          <p:nvPr/>
        </p:nvSpPr>
        <p:spPr>
          <a:xfrm>
            <a:off x="4384832" y="5678146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 usado para verificar a primeira condição, não para tratar casos onde nenhuma condição anterior é verdadeira.</a:t>
            </a:r>
            <a:endParaRPr sz="933" dirty="0"/>
          </a:p>
        </p:txBody>
      </p:sp>
      <p:sp>
        <p:nvSpPr>
          <p:cNvPr id="1523" name="Google Shape;1523;p29"/>
          <p:cNvSpPr txBox="1"/>
          <p:nvPr/>
        </p:nvSpPr>
        <p:spPr>
          <a:xfrm>
            <a:off x="4384832" y="3602172"/>
            <a:ext cx="7011621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CORRETA!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também pode ser compreendido como a consequência de uma determinada ação, dessa forma, caso a condição não se aplique no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ou elif, 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 será a estrutura responsável pela decisão.</a:t>
            </a:r>
            <a:endParaRPr sz="933" dirty="0"/>
          </a:p>
        </p:txBody>
      </p:sp>
      <p:sp>
        <p:nvSpPr>
          <p:cNvPr id="1524" name="Google Shape;1524;p29"/>
          <p:cNvSpPr txBox="1">
            <a:spLocks noGrp="1"/>
          </p:cNvSpPr>
          <p:nvPr>
            <p:ph type="body" idx="1"/>
          </p:nvPr>
        </p:nvSpPr>
        <p:spPr>
          <a:xfrm>
            <a:off x="3026388" y="1001415"/>
            <a:ext cx="8102720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46103"/>
            </a:pPr>
            <a:r>
              <a:rPr lang="pt-BR" sz="2133" dirty="0"/>
              <a:t>Pensando no fluxo lógico do programa durante a tomada de decisão, o </a:t>
            </a:r>
            <a:r>
              <a:rPr lang="pt-BR" sz="2133" i="1" dirty="0"/>
              <a:t>if</a:t>
            </a:r>
            <a:r>
              <a:rPr lang="pt-BR" sz="2133" dirty="0"/>
              <a:t> e </a:t>
            </a:r>
            <a:r>
              <a:rPr lang="pt-BR" sz="2133" i="1" dirty="0"/>
              <a:t>elif </a:t>
            </a:r>
            <a:r>
              <a:rPr lang="pt-BR" sz="2133" dirty="0"/>
              <a:t>tratam todas as possibilidades. Caso a condição não se encaixe em nenhuma delas, qual é a estrutura que trata essa condição?</a:t>
            </a:r>
            <a:endParaRPr sz="2133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42857"/>
            </a:pPr>
            <a:endParaRPr sz="2133" dirty="0"/>
          </a:p>
        </p:txBody>
      </p:sp>
      <p:grpSp>
        <p:nvGrpSpPr>
          <p:cNvPr id="1525" name="Google Shape;1525;p29"/>
          <p:cNvGrpSpPr/>
          <p:nvPr/>
        </p:nvGrpSpPr>
        <p:grpSpPr>
          <a:xfrm>
            <a:off x="1197973" y="2547430"/>
            <a:ext cx="2949679" cy="3940798"/>
            <a:chOff x="4645918" y="4205462"/>
            <a:chExt cx="5223137" cy="6632109"/>
          </a:xfrm>
        </p:grpSpPr>
        <p:grpSp>
          <p:nvGrpSpPr>
            <p:cNvPr id="1526" name="Google Shape;1526;p29"/>
            <p:cNvGrpSpPr/>
            <p:nvPr/>
          </p:nvGrpSpPr>
          <p:grpSpPr>
            <a:xfrm>
              <a:off x="4645918" y="4205462"/>
              <a:ext cx="5180260" cy="1308437"/>
              <a:chOff x="0" y="0"/>
              <a:chExt cx="3835809" cy="1117940"/>
            </a:xfrm>
          </p:grpSpPr>
          <p:sp>
            <p:nvSpPr>
              <p:cNvPr id="1527" name="Google Shape;1527;p29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529" name="Google Shape;1529;p29"/>
            <p:cNvGrpSpPr/>
            <p:nvPr/>
          </p:nvGrpSpPr>
          <p:grpSpPr>
            <a:xfrm>
              <a:off x="4688795" y="7473348"/>
              <a:ext cx="5180260" cy="1308437"/>
              <a:chOff x="0" y="0"/>
              <a:chExt cx="3835809" cy="1117940"/>
            </a:xfrm>
          </p:grpSpPr>
          <p:sp>
            <p:nvSpPr>
              <p:cNvPr id="1530" name="Google Shape;1530;p29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532" name="Google Shape;1532;p29"/>
            <p:cNvGrpSpPr/>
            <p:nvPr/>
          </p:nvGrpSpPr>
          <p:grpSpPr>
            <a:xfrm>
              <a:off x="4645918" y="5839405"/>
              <a:ext cx="5180260" cy="1308437"/>
              <a:chOff x="0" y="0"/>
              <a:chExt cx="3835809" cy="1117940"/>
            </a:xfrm>
          </p:grpSpPr>
          <p:sp>
            <p:nvSpPr>
              <p:cNvPr id="1533" name="Google Shape;1533;p29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1FBF17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535" name="Google Shape;1535;p29"/>
            <p:cNvSpPr txBox="1"/>
            <p:nvPr/>
          </p:nvSpPr>
          <p:spPr>
            <a:xfrm>
              <a:off x="5135112" y="6104241"/>
              <a:ext cx="4183800" cy="1491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47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else</a:t>
              </a:r>
              <a:endParaRPr sz="1600" i="1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grpSp>
          <p:nvGrpSpPr>
            <p:cNvPr id="1536" name="Google Shape;1536;p29"/>
            <p:cNvGrpSpPr/>
            <p:nvPr/>
          </p:nvGrpSpPr>
          <p:grpSpPr>
            <a:xfrm>
              <a:off x="4688795" y="9107291"/>
              <a:ext cx="5180260" cy="1308437"/>
              <a:chOff x="0" y="0"/>
              <a:chExt cx="3835809" cy="1117940"/>
            </a:xfrm>
          </p:grpSpPr>
          <p:sp>
            <p:nvSpPr>
              <p:cNvPr id="1537" name="Google Shape;1537;p29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6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539" name="Google Shape;1539;p29"/>
            <p:cNvSpPr txBox="1"/>
            <p:nvPr/>
          </p:nvSpPr>
          <p:spPr>
            <a:xfrm>
              <a:off x="5177989" y="9345822"/>
              <a:ext cx="4183800" cy="1491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47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</a:t>
              </a:r>
              <a:endParaRPr sz="800" i="1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540" name="Google Shape;1540;p29"/>
            <p:cNvSpPr txBox="1"/>
            <p:nvPr/>
          </p:nvSpPr>
          <p:spPr>
            <a:xfrm>
              <a:off x="5103263" y="4433629"/>
              <a:ext cx="4183800" cy="1491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47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</a:t>
              </a:r>
              <a:endParaRPr sz="1600" i="1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541" name="Google Shape;1541;p29"/>
            <p:cNvSpPr txBox="1"/>
            <p:nvPr/>
          </p:nvSpPr>
          <p:spPr>
            <a:xfrm>
              <a:off x="5177989" y="7847718"/>
              <a:ext cx="4183800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i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foreach</a:t>
              </a:r>
              <a:endParaRPr sz="733" b="1" i="1" dirty="0"/>
            </a:p>
          </p:txBody>
        </p:sp>
      </p:grpSp>
      <p:sp>
        <p:nvSpPr>
          <p:cNvPr id="1542" name="Google Shape;1542;p29"/>
          <p:cNvSpPr/>
          <p:nvPr/>
        </p:nvSpPr>
        <p:spPr>
          <a:xfrm>
            <a:off x="680257" y="268300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29"/>
          <p:cNvSpPr/>
          <p:nvPr/>
        </p:nvSpPr>
        <p:spPr>
          <a:xfrm>
            <a:off x="680257" y="463372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29"/>
          <p:cNvSpPr/>
          <p:nvPr/>
        </p:nvSpPr>
        <p:spPr>
          <a:xfrm>
            <a:off x="680257" y="556844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29"/>
          <p:cNvSpPr/>
          <p:nvPr/>
        </p:nvSpPr>
        <p:spPr>
          <a:xfrm rot="-3043640">
            <a:off x="778586" y="3771489"/>
            <a:ext cx="385459" cy="265917"/>
          </a:xfrm>
          <a:prstGeom prst="corner">
            <a:avLst>
              <a:gd name="adj1" fmla="val 36796"/>
              <a:gd name="adj2" fmla="val 29665"/>
            </a:avLst>
          </a:prstGeom>
          <a:solidFill>
            <a:srgbClr val="1FBF17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31"/>
          <p:cNvSpPr txBox="1">
            <a:spLocks noGrp="1"/>
          </p:cNvSpPr>
          <p:nvPr>
            <p:ph type="body" idx="1"/>
          </p:nvPr>
        </p:nvSpPr>
        <p:spPr>
          <a:xfrm>
            <a:off x="3026833" y="1048809"/>
            <a:ext cx="6980767" cy="1100667"/>
          </a:xfr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/>
            <a:r>
              <a:rPr lang="pt-BR" sz="2400" dirty="0"/>
              <a:t>Em uma estrutura de decisão composta, se várias condições forem verdadeiras, qual estrutura executará apenas a primeira condição verdadeira encontrada?</a:t>
            </a:r>
          </a:p>
          <a:p>
            <a:pPr lvl="0"/>
            <a:endParaRPr lang="pt-BR" sz="2400" dirty="0"/>
          </a:p>
        </p:txBody>
      </p:sp>
      <p:sp>
        <p:nvSpPr>
          <p:cNvPr id="1576" name="Google Shape;1576;p31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577" name="Google Shape;15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31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1356;p95">
            <a:extLst>
              <a:ext uri="{FF2B5EF4-FFF2-40B4-BE49-F238E27FC236}">
                <a16:creationId xmlns:a16="http://schemas.microsoft.com/office/drawing/2014/main" id="{4851AE63-2ABB-0353-A6AD-242C7F897372}"/>
              </a:ext>
            </a:extLst>
          </p:cNvPr>
          <p:cNvSpPr/>
          <p:nvPr/>
        </p:nvSpPr>
        <p:spPr>
          <a:xfrm>
            <a:off x="3034280" y="3258491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57;p95">
            <a:extLst>
              <a:ext uri="{FF2B5EF4-FFF2-40B4-BE49-F238E27FC236}">
                <a16:creationId xmlns:a16="http://schemas.microsoft.com/office/drawing/2014/main" id="{A9760353-10EE-C5C8-C561-98927185C2EC}"/>
              </a:ext>
            </a:extLst>
          </p:cNvPr>
          <p:cNvSpPr/>
          <p:nvPr/>
        </p:nvSpPr>
        <p:spPr>
          <a:xfrm>
            <a:off x="6746308" y="3245219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58;p95">
            <a:extLst>
              <a:ext uri="{FF2B5EF4-FFF2-40B4-BE49-F238E27FC236}">
                <a16:creationId xmlns:a16="http://schemas.microsoft.com/office/drawing/2014/main" id="{FAF9A25B-08A1-F764-4D8F-8BF581258963}"/>
              </a:ext>
            </a:extLst>
          </p:cNvPr>
          <p:cNvSpPr/>
          <p:nvPr/>
        </p:nvSpPr>
        <p:spPr>
          <a:xfrm>
            <a:off x="3034280" y="4347786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59;p95">
            <a:extLst>
              <a:ext uri="{FF2B5EF4-FFF2-40B4-BE49-F238E27FC236}">
                <a16:creationId xmlns:a16="http://schemas.microsoft.com/office/drawing/2014/main" id="{1C0EA6F4-9357-2837-4169-AB74EECC00E0}"/>
              </a:ext>
            </a:extLst>
          </p:cNvPr>
          <p:cNvSpPr txBox="1"/>
          <p:nvPr/>
        </p:nvSpPr>
        <p:spPr>
          <a:xfrm>
            <a:off x="3337218" y="4617055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</a:p>
        </p:txBody>
      </p:sp>
      <p:sp>
        <p:nvSpPr>
          <p:cNvPr id="8" name="Google Shape;1360;p95">
            <a:extLst>
              <a:ext uri="{FF2B5EF4-FFF2-40B4-BE49-F238E27FC236}">
                <a16:creationId xmlns:a16="http://schemas.microsoft.com/office/drawing/2014/main" id="{C2F3062E-D796-E948-2FBD-1B2E47447127}"/>
              </a:ext>
            </a:extLst>
          </p:cNvPr>
          <p:cNvSpPr/>
          <p:nvPr/>
        </p:nvSpPr>
        <p:spPr>
          <a:xfrm>
            <a:off x="6746308" y="4334514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61;p95">
            <a:extLst>
              <a:ext uri="{FF2B5EF4-FFF2-40B4-BE49-F238E27FC236}">
                <a16:creationId xmlns:a16="http://schemas.microsoft.com/office/drawing/2014/main" id="{9FA8B890-084F-A295-1BE4-BB986DA294BE}"/>
              </a:ext>
            </a:extLst>
          </p:cNvPr>
          <p:cNvSpPr txBox="1"/>
          <p:nvPr/>
        </p:nvSpPr>
        <p:spPr>
          <a:xfrm>
            <a:off x="7049247" y="4603783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While</a:t>
            </a:r>
          </a:p>
        </p:txBody>
      </p:sp>
      <p:sp>
        <p:nvSpPr>
          <p:cNvPr id="10" name="Google Shape;1362;p95">
            <a:extLst>
              <a:ext uri="{FF2B5EF4-FFF2-40B4-BE49-F238E27FC236}">
                <a16:creationId xmlns:a16="http://schemas.microsoft.com/office/drawing/2014/main" id="{F19B0754-78B4-A958-27FE-6BF4263FCE56}"/>
              </a:ext>
            </a:extLst>
          </p:cNvPr>
          <p:cNvSpPr txBox="1"/>
          <p:nvPr/>
        </p:nvSpPr>
        <p:spPr>
          <a:xfrm>
            <a:off x="3337218" y="3527760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Switch</a:t>
            </a:r>
            <a:r>
              <a:rPr lang="en-US" sz="184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11" name="Google Shape;1363;p95">
            <a:extLst>
              <a:ext uri="{FF2B5EF4-FFF2-40B4-BE49-F238E27FC236}">
                <a16:creationId xmlns:a16="http://schemas.microsoft.com/office/drawing/2014/main" id="{4A40DE83-735A-9D70-717E-C6EFDD04903D}"/>
              </a:ext>
            </a:extLst>
          </p:cNvPr>
          <p:cNvSpPr txBox="1"/>
          <p:nvPr/>
        </p:nvSpPr>
        <p:spPr>
          <a:xfrm>
            <a:off x="7049247" y="3514488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/ Else if / Else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 txBox="1"/>
          <p:nvPr/>
        </p:nvSpPr>
        <p:spPr>
          <a:xfrm>
            <a:off x="4384832" y="2662481"/>
            <a:ext cx="7011621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Embora 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switch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seja usado para tomadas de decisão, ele verifica cada caso individualmente e pode executar múltiplos casos se não houver uma instrução de saída (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break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em algumas linguagens) após cada caso.</a:t>
            </a: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5" name="Google Shape;1585;p32"/>
          <p:cNvSpPr txBox="1"/>
          <p:nvPr/>
        </p:nvSpPr>
        <p:spPr>
          <a:xfrm>
            <a:off x="4375486" y="4759721"/>
            <a:ext cx="7011621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Incorreto.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é um loop, não uma estrutura de decisão.</a:t>
            </a:r>
            <a:endParaRPr sz="933" dirty="0"/>
          </a:p>
        </p:txBody>
      </p:sp>
      <p:sp>
        <p:nvSpPr>
          <p:cNvPr id="1586" name="Google Shape;1586;p32"/>
          <p:cNvSpPr txBox="1"/>
          <p:nvPr/>
        </p:nvSpPr>
        <p:spPr>
          <a:xfrm>
            <a:off x="4384832" y="5693777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Incorreto.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while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também é um loop e não trata a execução de condições de forma exclusiva.</a:t>
            </a:r>
            <a:endParaRPr sz="933" dirty="0"/>
          </a:p>
        </p:txBody>
      </p:sp>
      <p:sp>
        <p:nvSpPr>
          <p:cNvPr id="1587" name="Google Shape;1587;p32"/>
          <p:cNvSpPr txBox="1"/>
          <p:nvPr/>
        </p:nvSpPr>
        <p:spPr>
          <a:xfrm>
            <a:off x="4384832" y="3727218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CORRETA!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Entre as estruturas citadas, 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If, Else If e Else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são as estruturas condicionais, dessa forma, são responsáveis por essa tomada de decisão.</a:t>
            </a: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88" name="Google Shape;1588;p32"/>
          <p:cNvGrpSpPr/>
          <p:nvPr/>
        </p:nvGrpSpPr>
        <p:grpSpPr>
          <a:xfrm>
            <a:off x="1197973" y="2547430"/>
            <a:ext cx="2949679" cy="3929454"/>
            <a:chOff x="4645918" y="4205462"/>
            <a:chExt cx="5223137" cy="6613014"/>
          </a:xfrm>
        </p:grpSpPr>
        <p:grpSp>
          <p:nvGrpSpPr>
            <p:cNvPr id="1589" name="Google Shape;1589;p32"/>
            <p:cNvGrpSpPr/>
            <p:nvPr/>
          </p:nvGrpSpPr>
          <p:grpSpPr>
            <a:xfrm>
              <a:off x="4645918" y="4205462"/>
              <a:ext cx="5180260" cy="1308437"/>
              <a:chOff x="0" y="0"/>
              <a:chExt cx="3835809" cy="1117940"/>
            </a:xfrm>
          </p:grpSpPr>
          <p:sp>
            <p:nvSpPr>
              <p:cNvPr id="1590" name="Google Shape;1590;p32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32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592" name="Google Shape;1592;p32"/>
            <p:cNvGrpSpPr/>
            <p:nvPr/>
          </p:nvGrpSpPr>
          <p:grpSpPr>
            <a:xfrm>
              <a:off x="4688795" y="7473348"/>
              <a:ext cx="5180260" cy="1308437"/>
              <a:chOff x="0" y="0"/>
              <a:chExt cx="3835809" cy="1117940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595" name="Google Shape;1595;p32"/>
            <p:cNvGrpSpPr/>
            <p:nvPr/>
          </p:nvGrpSpPr>
          <p:grpSpPr>
            <a:xfrm>
              <a:off x="4645918" y="5839405"/>
              <a:ext cx="5180260" cy="1308437"/>
              <a:chOff x="0" y="0"/>
              <a:chExt cx="3835809" cy="1117940"/>
            </a:xfrm>
          </p:grpSpPr>
          <p:sp>
            <p:nvSpPr>
              <p:cNvPr id="1596" name="Google Shape;1596;p32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1FBF17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598" name="Google Shape;1598;p32"/>
            <p:cNvSpPr txBox="1"/>
            <p:nvPr/>
          </p:nvSpPr>
          <p:spPr>
            <a:xfrm>
              <a:off x="5135112" y="6183158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 / Else if / Else</a:t>
              </a:r>
              <a:endParaRPr sz="933" i="1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grpSp>
          <p:nvGrpSpPr>
            <p:cNvPr id="1599" name="Google Shape;1599;p32"/>
            <p:cNvGrpSpPr/>
            <p:nvPr/>
          </p:nvGrpSpPr>
          <p:grpSpPr>
            <a:xfrm>
              <a:off x="4688795" y="9107291"/>
              <a:ext cx="5180260" cy="1308437"/>
              <a:chOff x="0" y="0"/>
              <a:chExt cx="3835809" cy="1117940"/>
            </a:xfrm>
          </p:grpSpPr>
          <p:sp>
            <p:nvSpPr>
              <p:cNvPr id="1600" name="Google Shape;1600;p32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6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32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602" name="Google Shape;1602;p32"/>
            <p:cNvSpPr txBox="1"/>
            <p:nvPr/>
          </p:nvSpPr>
          <p:spPr>
            <a:xfrm>
              <a:off x="5177989" y="9451041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While</a:t>
              </a:r>
              <a:endParaRPr sz="800" i="1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603" name="Google Shape;1603;p32"/>
            <p:cNvSpPr txBox="1"/>
            <p:nvPr/>
          </p:nvSpPr>
          <p:spPr>
            <a:xfrm>
              <a:off x="5103263" y="4512545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Switch</a:t>
              </a:r>
              <a:r>
                <a:rPr lang="pt-BR" sz="16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604" name="Google Shape;1604;p32"/>
            <p:cNvSpPr txBox="1"/>
            <p:nvPr/>
          </p:nvSpPr>
          <p:spPr>
            <a:xfrm>
              <a:off x="5177989" y="7847718"/>
              <a:ext cx="4183800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</a:t>
              </a:r>
              <a:endParaRPr sz="800" i="1" dirty="0"/>
            </a:p>
          </p:txBody>
        </p:sp>
      </p:grpSp>
      <p:sp>
        <p:nvSpPr>
          <p:cNvPr id="1605" name="Google Shape;1605;p32"/>
          <p:cNvSpPr/>
          <p:nvPr/>
        </p:nvSpPr>
        <p:spPr>
          <a:xfrm>
            <a:off x="680257" y="268300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32"/>
          <p:cNvSpPr/>
          <p:nvPr/>
        </p:nvSpPr>
        <p:spPr>
          <a:xfrm>
            <a:off x="680257" y="463372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32"/>
          <p:cNvSpPr/>
          <p:nvPr/>
        </p:nvSpPr>
        <p:spPr>
          <a:xfrm>
            <a:off x="680257" y="556844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32"/>
          <p:cNvSpPr/>
          <p:nvPr/>
        </p:nvSpPr>
        <p:spPr>
          <a:xfrm rot="-3043640">
            <a:off x="778586" y="3771489"/>
            <a:ext cx="385459" cy="265917"/>
          </a:xfrm>
          <a:prstGeom prst="corner">
            <a:avLst>
              <a:gd name="adj1" fmla="val 36796"/>
              <a:gd name="adj2" fmla="val 29665"/>
            </a:avLst>
          </a:prstGeom>
          <a:solidFill>
            <a:srgbClr val="1FBF17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32"/>
          <p:cNvSpPr txBox="1">
            <a:spLocks noGrp="1"/>
          </p:cNvSpPr>
          <p:nvPr>
            <p:ph type="body" idx="1"/>
          </p:nvPr>
        </p:nvSpPr>
        <p:spPr>
          <a:xfrm>
            <a:off x="3026387" y="1048307"/>
            <a:ext cx="7946413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50000"/>
            </a:pPr>
            <a:r>
              <a:rPr lang="pt-BR" sz="2133" dirty="0"/>
              <a:t>Em uma estrutura de decisão composta, se várias condições forem verdadeiras, qual estrutura executará apenas a primeira condição verdadeira encontrada?</a:t>
            </a:r>
            <a:endParaRPr sz="2133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60000"/>
            </a:pPr>
            <a:endParaRPr sz="2133" dirty="0"/>
          </a:p>
        </p:txBody>
      </p:sp>
      <p:sp>
        <p:nvSpPr>
          <p:cNvPr id="1610" name="Google Shape;1610;p32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611" name="Google Shape;161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32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34"/>
          <p:cNvSpPr txBox="1">
            <a:spLocks noGrp="1"/>
          </p:cNvSpPr>
          <p:nvPr>
            <p:ph type="body" idx="1"/>
          </p:nvPr>
        </p:nvSpPr>
        <p:spPr>
          <a:xfrm>
            <a:off x="3026833" y="1048809"/>
            <a:ext cx="6675967" cy="1100667"/>
          </a:xfr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/>
            <a:r>
              <a:rPr lang="pt-BR" dirty="0">
                <a:sym typeface="Poppins"/>
              </a:rPr>
              <a:t>Em uma estrutura de decisão composta, quantas declarações </a:t>
            </a:r>
            <a:r>
              <a:rPr lang="pt-BR" i="1" dirty="0" err="1">
                <a:sym typeface="Poppins"/>
              </a:rPr>
              <a:t>else</a:t>
            </a:r>
            <a:r>
              <a:rPr lang="pt-BR" dirty="0">
                <a:sym typeface="Poppins"/>
              </a:rPr>
              <a:t> podem existir após as declarações </a:t>
            </a:r>
            <a:r>
              <a:rPr lang="pt-BR" i="1" dirty="0" err="1">
                <a:sym typeface="Poppins"/>
              </a:rPr>
              <a:t>if</a:t>
            </a:r>
            <a:r>
              <a:rPr lang="pt-BR" dirty="0">
                <a:sym typeface="Poppins"/>
              </a:rPr>
              <a:t> e </a:t>
            </a:r>
            <a:r>
              <a:rPr lang="pt-BR" i="1" dirty="0" err="1">
                <a:sym typeface="Poppins"/>
              </a:rPr>
              <a:t>else</a:t>
            </a:r>
            <a:r>
              <a:rPr lang="pt-BR" i="1" dirty="0">
                <a:sym typeface="Poppins"/>
              </a:rPr>
              <a:t> </a:t>
            </a:r>
            <a:r>
              <a:rPr lang="pt-BR" i="1" dirty="0" err="1">
                <a:sym typeface="Poppins"/>
              </a:rPr>
              <a:t>if</a:t>
            </a:r>
            <a:r>
              <a:rPr lang="pt-BR" dirty="0">
                <a:sym typeface="Poppins"/>
              </a:rPr>
              <a:t>?</a:t>
            </a:r>
            <a:endParaRPr lang="pt-BR" dirty="0"/>
          </a:p>
          <a:p>
            <a:pPr lvl="0"/>
            <a:endParaRPr lang="pt-BR" dirty="0"/>
          </a:p>
        </p:txBody>
      </p:sp>
      <p:sp>
        <p:nvSpPr>
          <p:cNvPr id="11" name="Google Shape;1576;p31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2" name="Google Shape;15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78;p31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1356;p95">
            <a:extLst>
              <a:ext uri="{FF2B5EF4-FFF2-40B4-BE49-F238E27FC236}">
                <a16:creationId xmlns:a16="http://schemas.microsoft.com/office/drawing/2014/main" id="{A9647D71-5A33-5F28-DD0F-172D207B4099}"/>
              </a:ext>
            </a:extLst>
          </p:cNvPr>
          <p:cNvSpPr/>
          <p:nvPr/>
        </p:nvSpPr>
        <p:spPr>
          <a:xfrm>
            <a:off x="3034280" y="3258491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57;p95">
            <a:extLst>
              <a:ext uri="{FF2B5EF4-FFF2-40B4-BE49-F238E27FC236}">
                <a16:creationId xmlns:a16="http://schemas.microsoft.com/office/drawing/2014/main" id="{63C9291A-3DA7-F070-000E-18BD0E8D17B5}"/>
              </a:ext>
            </a:extLst>
          </p:cNvPr>
          <p:cNvSpPr/>
          <p:nvPr/>
        </p:nvSpPr>
        <p:spPr>
          <a:xfrm>
            <a:off x="6746308" y="3245219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58;p95">
            <a:extLst>
              <a:ext uri="{FF2B5EF4-FFF2-40B4-BE49-F238E27FC236}">
                <a16:creationId xmlns:a16="http://schemas.microsoft.com/office/drawing/2014/main" id="{267C24F7-8525-6BE2-7733-8A0674AA0491}"/>
              </a:ext>
            </a:extLst>
          </p:cNvPr>
          <p:cNvSpPr/>
          <p:nvPr/>
        </p:nvSpPr>
        <p:spPr>
          <a:xfrm>
            <a:off x="3034280" y="4347786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59;p95">
            <a:extLst>
              <a:ext uri="{FF2B5EF4-FFF2-40B4-BE49-F238E27FC236}">
                <a16:creationId xmlns:a16="http://schemas.microsoft.com/office/drawing/2014/main" id="{ABCD5CB1-E287-86B3-1F89-7C30B9D3B8DF}"/>
              </a:ext>
            </a:extLst>
          </p:cNvPr>
          <p:cNvSpPr txBox="1"/>
          <p:nvPr/>
        </p:nvSpPr>
        <p:spPr>
          <a:xfrm>
            <a:off x="3337218" y="4617055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8" name="Google Shape;1360;p95">
            <a:extLst>
              <a:ext uri="{FF2B5EF4-FFF2-40B4-BE49-F238E27FC236}">
                <a16:creationId xmlns:a16="http://schemas.microsoft.com/office/drawing/2014/main" id="{5C5C519D-2972-62A8-8E9D-E015B4079AD3}"/>
              </a:ext>
            </a:extLst>
          </p:cNvPr>
          <p:cNvSpPr/>
          <p:nvPr/>
        </p:nvSpPr>
        <p:spPr>
          <a:xfrm>
            <a:off x="6746308" y="4334514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61;p95">
            <a:extLst>
              <a:ext uri="{FF2B5EF4-FFF2-40B4-BE49-F238E27FC236}">
                <a16:creationId xmlns:a16="http://schemas.microsoft.com/office/drawing/2014/main" id="{7770909B-CDDD-3F08-86DD-26D0DB32A78C}"/>
              </a:ext>
            </a:extLst>
          </p:cNvPr>
          <p:cNvSpPr txBox="1"/>
          <p:nvPr/>
        </p:nvSpPr>
        <p:spPr>
          <a:xfrm>
            <a:off x="7049247" y="4603783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 limite</a:t>
            </a:r>
          </a:p>
        </p:txBody>
      </p:sp>
      <p:sp>
        <p:nvSpPr>
          <p:cNvPr id="10" name="Google Shape;1362;p95">
            <a:extLst>
              <a:ext uri="{FF2B5EF4-FFF2-40B4-BE49-F238E27FC236}">
                <a16:creationId xmlns:a16="http://schemas.microsoft.com/office/drawing/2014/main" id="{860539A1-1840-A4B3-6760-B8C35F525395}"/>
              </a:ext>
            </a:extLst>
          </p:cNvPr>
          <p:cNvSpPr txBox="1"/>
          <p:nvPr/>
        </p:nvSpPr>
        <p:spPr>
          <a:xfrm>
            <a:off x="3337218" y="3527760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14" name="Google Shape;1363;p95">
            <a:extLst>
              <a:ext uri="{FF2B5EF4-FFF2-40B4-BE49-F238E27FC236}">
                <a16:creationId xmlns:a16="http://schemas.microsoft.com/office/drawing/2014/main" id="{2CC18FFE-FAA5-2838-DD17-AD1608BE12A5}"/>
              </a:ext>
            </a:extLst>
          </p:cNvPr>
          <p:cNvSpPr txBox="1"/>
          <p:nvPr/>
        </p:nvSpPr>
        <p:spPr>
          <a:xfrm>
            <a:off x="7049247" y="3514488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5"/>
          <p:cNvSpPr txBox="1"/>
          <p:nvPr/>
        </p:nvSpPr>
        <p:spPr>
          <a:xfrm>
            <a:off x="4333286" y="2687463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 uma estrutura de decisão composta, você pode ter apenas um bloco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5" name="Google Shape;1645;p35"/>
          <p:cNvSpPr txBox="1"/>
          <p:nvPr/>
        </p:nvSpPr>
        <p:spPr>
          <a:xfrm>
            <a:off x="4384832" y="4875806"/>
            <a:ext cx="7011621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Mais de um bloco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não é permitido; apenas um é utilizado.</a:t>
            </a:r>
            <a:endParaRPr sz="933" dirty="0"/>
          </a:p>
        </p:txBody>
      </p:sp>
      <p:sp>
        <p:nvSpPr>
          <p:cNvPr id="1646" name="Google Shape;1646;p35"/>
          <p:cNvSpPr txBox="1"/>
          <p:nvPr/>
        </p:nvSpPr>
        <p:spPr>
          <a:xfrm>
            <a:off x="4384832" y="5620040"/>
            <a:ext cx="701162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ERRADA!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Não é possível ter um número ilimitado de blocos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; apenas um é permitido.</a:t>
            </a:r>
            <a:endParaRPr sz="933" dirty="0"/>
          </a:p>
        </p:txBody>
      </p:sp>
      <p:sp>
        <p:nvSpPr>
          <p:cNvPr id="1647" name="Google Shape;1647;p35"/>
          <p:cNvSpPr txBox="1"/>
          <p:nvPr/>
        </p:nvSpPr>
        <p:spPr>
          <a:xfrm>
            <a:off x="4384832" y="3602172"/>
            <a:ext cx="7084950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3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RESPOSTA CORRETA! 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também pode ser compreendido como a consequência de uma determinada ação, dessa forma, caso a condição não se aplique no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ou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elif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o </a:t>
            </a:r>
            <a:r>
              <a:rPr lang="pt-BR" sz="1333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r>
              <a:rPr lang="pt-BR" sz="1333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 será a estrutura responsável pela decisão.</a:t>
            </a: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48" name="Google Shape;1648;p35"/>
          <p:cNvGrpSpPr/>
          <p:nvPr/>
        </p:nvGrpSpPr>
        <p:grpSpPr>
          <a:xfrm>
            <a:off x="1197973" y="2547430"/>
            <a:ext cx="2949679" cy="3929454"/>
            <a:chOff x="4645918" y="4205462"/>
            <a:chExt cx="5223137" cy="6613014"/>
          </a:xfrm>
        </p:grpSpPr>
        <p:grpSp>
          <p:nvGrpSpPr>
            <p:cNvPr id="1649" name="Google Shape;1649;p35"/>
            <p:cNvGrpSpPr/>
            <p:nvPr/>
          </p:nvGrpSpPr>
          <p:grpSpPr>
            <a:xfrm>
              <a:off x="4645918" y="4205462"/>
              <a:ext cx="5180260" cy="1308437"/>
              <a:chOff x="0" y="0"/>
              <a:chExt cx="3835809" cy="1117940"/>
            </a:xfrm>
          </p:grpSpPr>
          <p:sp>
            <p:nvSpPr>
              <p:cNvPr id="1650" name="Google Shape;1650;p35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652" name="Google Shape;1652;p35"/>
            <p:cNvGrpSpPr/>
            <p:nvPr/>
          </p:nvGrpSpPr>
          <p:grpSpPr>
            <a:xfrm>
              <a:off x="4688795" y="7473348"/>
              <a:ext cx="5180260" cy="1308437"/>
              <a:chOff x="0" y="0"/>
              <a:chExt cx="3835809" cy="1117940"/>
            </a:xfrm>
          </p:grpSpPr>
          <p:sp>
            <p:nvSpPr>
              <p:cNvPr id="1653" name="Google Shape;1653;p35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grpSp>
          <p:nvGrpSpPr>
            <p:cNvPr id="1655" name="Google Shape;1655;p35"/>
            <p:cNvGrpSpPr/>
            <p:nvPr/>
          </p:nvGrpSpPr>
          <p:grpSpPr>
            <a:xfrm>
              <a:off x="4645918" y="5839405"/>
              <a:ext cx="5180260" cy="1308437"/>
              <a:chOff x="0" y="0"/>
              <a:chExt cx="3835809" cy="1117940"/>
            </a:xfrm>
          </p:grpSpPr>
          <p:sp>
            <p:nvSpPr>
              <p:cNvPr id="1656" name="Google Shape;1656;p35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1FBF17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2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658" name="Google Shape;1658;p35"/>
            <p:cNvSpPr txBox="1"/>
            <p:nvPr/>
          </p:nvSpPr>
          <p:spPr>
            <a:xfrm>
              <a:off x="5135112" y="6183158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933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grpSp>
          <p:nvGrpSpPr>
            <p:cNvPr id="1659" name="Google Shape;1659;p35"/>
            <p:cNvGrpSpPr/>
            <p:nvPr/>
          </p:nvGrpSpPr>
          <p:grpSpPr>
            <a:xfrm>
              <a:off x="4688795" y="9107291"/>
              <a:ext cx="5180260" cy="1308437"/>
              <a:chOff x="0" y="0"/>
              <a:chExt cx="3835809" cy="1117940"/>
            </a:xfrm>
          </p:grpSpPr>
          <p:sp>
            <p:nvSpPr>
              <p:cNvPr id="1660" name="Google Shape;1660;p35"/>
              <p:cNvSpPr/>
              <p:nvPr/>
            </p:nvSpPr>
            <p:spPr>
              <a:xfrm>
                <a:off x="31750" y="31750"/>
                <a:ext cx="3772309" cy="1054440"/>
              </a:xfrm>
              <a:custGeom>
                <a:avLst/>
                <a:gdLst/>
                <a:ahLst/>
                <a:cxnLst/>
                <a:rect l="l" t="t" r="r" b="b"/>
                <a:pathLst>
                  <a:path w="3772309" h="1054440" extrusionOk="0">
                    <a:moveTo>
                      <a:pt x="3679599" y="1054440"/>
                    </a:moveTo>
                    <a:lnTo>
                      <a:pt x="92710" y="1054440"/>
                    </a:lnTo>
                    <a:cubicBezTo>
                      <a:pt x="41910" y="1054440"/>
                      <a:pt x="0" y="1012530"/>
                      <a:pt x="0" y="9617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678329" y="0"/>
                    </a:lnTo>
                    <a:cubicBezTo>
                      <a:pt x="3729129" y="0"/>
                      <a:pt x="3771038" y="41910"/>
                      <a:pt x="3771038" y="92710"/>
                    </a:cubicBezTo>
                    <a:lnTo>
                      <a:pt x="3771038" y="960460"/>
                    </a:lnTo>
                    <a:cubicBezTo>
                      <a:pt x="3772309" y="1012530"/>
                      <a:pt x="3730399" y="1054440"/>
                      <a:pt x="3679599" y="105444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0950" tIns="30467" rIns="60950" bIns="30467" anchor="t" anchorCtr="0">
                <a:noAutofit/>
              </a:bodyPr>
              <a:lstStyle/>
              <a:p>
                <a:pPr>
                  <a:buSzPts val="1800"/>
                </a:pPr>
                <a:endParaRPr sz="16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0" y="0"/>
                <a:ext cx="3835809" cy="1117940"/>
              </a:xfrm>
              <a:custGeom>
                <a:avLst/>
                <a:gdLst/>
                <a:ahLst/>
                <a:cxnLst/>
                <a:rect l="l" t="t" r="r" b="b"/>
                <a:pathLst>
                  <a:path w="3835809" h="1117940" extrusionOk="0">
                    <a:moveTo>
                      <a:pt x="3711349" y="59690"/>
                    </a:moveTo>
                    <a:cubicBezTo>
                      <a:pt x="3746909" y="59690"/>
                      <a:pt x="3776118" y="88900"/>
                      <a:pt x="3776118" y="124460"/>
                    </a:cubicBezTo>
                    <a:lnTo>
                      <a:pt x="3776118" y="993480"/>
                    </a:lnTo>
                    <a:cubicBezTo>
                      <a:pt x="3776118" y="1029040"/>
                      <a:pt x="3746909" y="1058250"/>
                      <a:pt x="3711349" y="1058250"/>
                    </a:cubicBezTo>
                    <a:lnTo>
                      <a:pt x="124460" y="1058250"/>
                    </a:lnTo>
                    <a:cubicBezTo>
                      <a:pt x="88900" y="1058250"/>
                      <a:pt x="59690" y="1029040"/>
                      <a:pt x="59690" y="99348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11349" y="59690"/>
                    </a:lnTo>
                    <a:moveTo>
                      <a:pt x="371134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93480"/>
                    </a:lnTo>
                    <a:cubicBezTo>
                      <a:pt x="0" y="1062060"/>
                      <a:pt x="55880" y="1117940"/>
                      <a:pt x="124460" y="1117940"/>
                    </a:cubicBezTo>
                    <a:lnTo>
                      <a:pt x="3711349" y="1117940"/>
                    </a:lnTo>
                    <a:cubicBezTo>
                      <a:pt x="3779929" y="1117940"/>
                      <a:pt x="3835809" y="1062060"/>
                      <a:pt x="3835809" y="993480"/>
                    </a:cubicBezTo>
                    <a:lnTo>
                      <a:pt x="3835809" y="124460"/>
                    </a:lnTo>
                    <a:cubicBezTo>
                      <a:pt x="3835809" y="55880"/>
                      <a:pt x="3779929" y="0"/>
                      <a:pt x="3711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>
                  <a:buSzPts val="1400"/>
                </a:pPr>
                <a:endParaRPr sz="933" dirty="0"/>
              </a:p>
            </p:txBody>
          </p:sp>
        </p:grpSp>
        <p:sp>
          <p:nvSpPr>
            <p:cNvPr id="1662" name="Google Shape;1662;p35"/>
            <p:cNvSpPr txBox="1"/>
            <p:nvPr/>
          </p:nvSpPr>
          <p:spPr>
            <a:xfrm>
              <a:off x="5177989" y="9451041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Sem limite</a:t>
              </a:r>
              <a:endParaRPr sz="800" dirty="0"/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663" name="Google Shape;1663;p35"/>
            <p:cNvSpPr txBox="1"/>
            <p:nvPr/>
          </p:nvSpPr>
          <p:spPr>
            <a:xfrm>
              <a:off x="5103263" y="4512545"/>
              <a:ext cx="4183800" cy="1367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ct val="180478"/>
                </a:lnSpc>
                <a:buSzPts val="2300"/>
              </a:pPr>
              <a:endParaRPr sz="1600" dirty="0"/>
            </a:p>
          </p:txBody>
        </p:sp>
        <p:sp>
          <p:nvSpPr>
            <p:cNvPr id="1664" name="Google Shape;1664;p35"/>
            <p:cNvSpPr txBox="1"/>
            <p:nvPr/>
          </p:nvSpPr>
          <p:spPr>
            <a:xfrm>
              <a:off x="5177989" y="7847718"/>
              <a:ext cx="4183800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18"/>
                </a:lnSpc>
              </a:pPr>
              <a:r>
                <a:rPr lang="pt-BR" sz="16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800" dirty="0"/>
            </a:p>
          </p:txBody>
        </p:sp>
      </p:grpSp>
      <p:sp>
        <p:nvSpPr>
          <p:cNvPr id="1665" name="Google Shape;1665;p35"/>
          <p:cNvSpPr/>
          <p:nvPr/>
        </p:nvSpPr>
        <p:spPr>
          <a:xfrm>
            <a:off x="680257" y="268300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35"/>
          <p:cNvSpPr/>
          <p:nvPr/>
        </p:nvSpPr>
        <p:spPr>
          <a:xfrm>
            <a:off x="680257" y="463372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35"/>
          <p:cNvSpPr/>
          <p:nvPr/>
        </p:nvSpPr>
        <p:spPr>
          <a:xfrm>
            <a:off x="680257" y="5568447"/>
            <a:ext cx="514600" cy="563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35"/>
          <p:cNvSpPr/>
          <p:nvPr/>
        </p:nvSpPr>
        <p:spPr>
          <a:xfrm rot="-3043640">
            <a:off x="778586" y="3771489"/>
            <a:ext cx="385459" cy="265917"/>
          </a:xfrm>
          <a:prstGeom prst="corner">
            <a:avLst>
              <a:gd name="adj1" fmla="val 36796"/>
              <a:gd name="adj2" fmla="val 29665"/>
            </a:avLst>
          </a:prstGeom>
          <a:solidFill>
            <a:srgbClr val="1FBF17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200"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35"/>
          <p:cNvSpPr txBox="1">
            <a:spLocks noGrp="1"/>
          </p:cNvSpPr>
          <p:nvPr>
            <p:ph type="body" idx="1"/>
          </p:nvPr>
        </p:nvSpPr>
        <p:spPr>
          <a:xfrm>
            <a:off x="3026388" y="1048307"/>
            <a:ext cx="7832113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50000"/>
            </a:pPr>
            <a:r>
              <a:rPr lang="pt-BR" sz="2667" dirty="0"/>
              <a:t>Em uma estrutura de decisão composta, quantas declarações </a:t>
            </a:r>
            <a:r>
              <a:rPr lang="pt-BR" sz="2667" i="1" dirty="0" err="1"/>
              <a:t>else</a:t>
            </a:r>
            <a:r>
              <a:rPr lang="pt-BR" sz="2667" dirty="0"/>
              <a:t> podem existir após as declarações </a:t>
            </a:r>
            <a:r>
              <a:rPr lang="pt-BR" sz="2667" i="1" dirty="0" err="1"/>
              <a:t>if</a:t>
            </a:r>
            <a:r>
              <a:rPr lang="pt-BR" sz="2667" dirty="0"/>
              <a:t> e </a:t>
            </a:r>
            <a:r>
              <a:rPr lang="pt-BR" sz="2667" i="1" dirty="0" err="1"/>
              <a:t>else</a:t>
            </a:r>
            <a:r>
              <a:rPr lang="pt-BR" sz="2667" i="1" dirty="0"/>
              <a:t> </a:t>
            </a:r>
            <a:r>
              <a:rPr lang="pt-BR" sz="2667" i="1" dirty="0" err="1"/>
              <a:t>if</a:t>
            </a:r>
            <a:r>
              <a:rPr lang="pt-BR" sz="2667" dirty="0"/>
              <a:t>?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60000"/>
            </a:pPr>
            <a:endParaRPr sz="2667" dirty="0"/>
          </a:p>
        </p:txBody>
      </p:sp>
      <p:sp>
        <p:nvSpPr>
          <p:cNvPr id="1670" name="Google Shape;1670;p35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671" name="Google Shape;16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35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6"/>
          <p:cNvSpPr txBox="1">
            <a:spLocks noGrp="1"/>
          </p:cNvSpPr>
          <p:nvPr>
            <p:ph type="body" idx="1"/>
          </p:nvPr>
        </p:nvSpPr>
        <p:spPr>
          <a:xfrm>
            <a:off x="3010757" y="604593"/>
            <a:ext cx="8443393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pt-BR" sz="2667" dirty="0"/>
              <a:t>Avalie as seguintes afirmações sobre estruturas condicionais compostas em </a:t>
            </a:r>
            <a:r>
              <a:rPr lang="pt-BR" sz="2667" i="1" dirty="0"/>
              <a:t>Python</a:t>
            </a:r>
          </a:p>
        </p:txBody>
      </p:sp>
      <p:sp>
        <p:nvSpPr>
          <p:cNvPr id="1678" name="Google Shape;1678;p36"/>
          <p:cNvSpPr txBox="1">
            <a:spLocks noGrp="1"/>
          </p:cNvSpPr>
          <p:nvPr>
            <p:ph type="body" idx="2"/>
          </p:nvPr>
        </p:nvSpPr>
        <p:spPr>
          <a:xfrm>
            <a:off x="3614085" y="2557654"/>
            <a:ext cx="6442075" cy="5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i="1" dirty="0"/>
              <a:t>Python</a:t>
            </a:r>
            <a:r>
              <a:rPr lang="pt-BR" dirty="0"/>
              <a:t> permite o uso de múltiplos </a:t>
            </a:r>
            <a:r>
              <a:rPr lang="pt-BR" i="1" dirty="0"/>
              <a:t>elif</a:t>
            </a:r>
            <a:r>
              <a:rPr lang="pt-BR" dirty="0"/>
              <a:t> em uma única estrutura de decisão.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1679" name="Google Shape;1679;p36"/>
          <p:cNvSpPr txBox="1">
            <a:spLocks noGrp="1"/>
          </p:cNvSpPr>
          <p:nvPr>
            <p:ph type="body" idx="3"/>
          </p:nvPr>
        </p:nvSpPr>
        <p:spPr>
          <a:xfrm>
            <a:off x="3614209" y="3440094"/>
            <a:ext cx="6441951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A ordem em que as condições são verificadas na estrutura </a:t>
            </a:r>
            <a:r>
              <a:rPr lang="pt-BR" i="1" dirty="0"/>
              <a:t>if-elif-else</a:t>
            </a:r>
            <a:r>
              <a:rPr lang="pt-BR" dirty="0"/>
              <a:t> não importa.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1680" name="Google Shape;1680;p36"/>
          <p:cNvSpPr txBox="1">
            <a:spLocks noGrp="1"/>
          </p:cNvSpPr>
          <p:nvPr>
            <p:ph type="body" idx="4"/>
          </p:nvPr>
        </p:nvSpPr>
        <p:spPr>
          <a:xfrm>
            <a:off x="3614209" y="4407166"/>
            <a:ext cx="6442075" cy="60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A estrutura </a:t>
            </a:r>
            <a:r>
              <a:rPr lang="pt-BR" i="1" dirty="0"/>
              <a:t>if-elif-else</a:t>
            </a:r>
            <a:r>
              <a:rPr lang="pt-BR" dirty="0"/>
              <a:t> permite a verificação de várias condições em sequência.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1681" name="Google Shape;1681;p36"/>
          <p:cNvSpPr txBox="1">
            <a:spLocks noGrp="1"/>
          </p:cNvSpPr>
          <p:nvPr>
            <p:ph type="body" idx="5"/>
          </p:nvPr>
        </p:nvSpPr>
        <p:spPr>
          <a:xfrm>
            <a:off x="3614209" y="5341431"/>
            <a:ext cx="6442075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i="1" dirty="0"/>
              <a:t>Python</a:t>
            </a:r>
            <a:r>
              <a:rPr lang="pt-BR" dirty="0"/>
              <a:t> continua verificando as demais condições, mesmo após encontrar uma condição verdadeira na estrutura </a:t>
            </a:r>
            <a:r>
              <a:rPr lang="pt-BR" i="1" dirty="0"/>
              <a:t>if-elif-else</a:t>
            </a:r>
            <a:r>
              <a:rPr lang="pt-BR" dirty="0"/>
              <a:t>.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1682" name="Google Shape;1682;p36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683" name="Google Shape;168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36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85" name="Google Shape;1685;p36"/>
          <p:cNvSpPr txBox="1">
            <a:spLocks noGrp="1"/>
          </p:cNvSpPr>
          <p:nvPr>
            <p:ph type="body" idx="6"/>
          </p:nvPr>
        </p:nvSpPr>
        <p:spPr>
          <a:xfrm>
            <a:off x="3091393" y="1862858"/>
            <a:ext cx="8378388" cy="52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pt-BR" sz="1600" dirty="0">
                <a:latin typeface="Poppins"/>
                <a:ea typeface="Poppins"/>
                <a:cs typeface="Poppins"/>
                <a:sym typeface="Poppins"/>
              </a:rPr>
              <a:t>Para cada alternativa abaixo, selecione V (Verdadeiro) ou F (Falso).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7"/>
          <p:cNvSpPr/>
          <p:nvPr/>
        </p:nvSpPr>
        <p:spPr>
          <a:xfrm>
            <a:off x="3048001" y="2440055"/>
            <a:ext cx="560215" cy="612833"/>
          </a:xfrm>
          <a:prstGeom prst="ellipse">
            <a:avLst/>
          </a:prstGeom>
          <a:solidFill>
            <a:srgbClr val="1FBF17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37"/>
          <p:cNvSpPr/>
          <p:nvPr/>
        </p:nvSpPr>
        <p:spPr>
          <a:xfrm rot="5400000">
            <a:off x="6413923" y="-604625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37"/>
          <p:cNvSpPr/>
          <p:nvPr/>
        </p:nvSpPr>
        <p:spPr>
          <a:xfrm>
            <a:off x="3048002" y="3362840"/>
            <a:ext cx="560215" cy="6128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37"/>
          <p:cNvSpPr/>
          <p:nvPr/>
        </p:nvSpPr>
        <p:spPr>
          <a:xfrm rot="5400000">
            <a:off x="6413923" y="318160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37"/>
          <p:cNvSpPr/>
          <p:nvPr/>
        </p:nvSpPr>
        <p:spPr>
          <a:xfrm>
            <a:off x="3048001" y="4304942"/>
            <a:ext cx="560215" cy="612833"/>
          </a:xfrm>
          <a:prstGeom prst="ellipse">
            <a:avLst/>
          </a:prstGeom>
          <a:solidFill>
            <a:srgbClr val="1FBF17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37"/>
          <p:cNvSpPr/>
          <p:nvPr/>
        </p:nvSpPr>
        <p:spPr>
          <a:xfrm rot="5400000">
            <a:off x="6413922" y="1260262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37"/>
          <p:cNvSpPr/>
          <p:nvPr/>
        </p:nvSpPr>
        <p:spPr>
          <a:xfrm>
            <a:off x="3048001" y="5227726"/>
            <a:ext cx="560215" cy="6128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37"/>
          <p:cNvSpPr/>
          <p:nvPr/>
        </p:nvSpPr>
        <p:spPr>
          <a:xfrm rot="5400000">
            <a:off x="6413923" y="2183047"/>
            <a:ext cx="756352" cy="6842401"/>
          </a:xfrm>
          <a:prstGeom prst="round2SameRect">
            <a:avLst>
              <a:gd name="adj1" fmla="val 1632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37"/>
          <p:cNvSpPr txBox="1"/>
          <p:nvPr/>
        </p:nvSpPr>
        <p:spPr>
          <a:xfrm>
            <a:off x="3571255" y="2557267"/>
            <a:ext cx="6442075" cy="5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Python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 permite o uso de múltiplos </a:t>
            </a:r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elif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 em uma única estrutura de decisão.</a:t>
            </a:r>
            <a:endParaRPr sz="1467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99" name="Google Shape;1699;p37"/>
          <p:cNvSpPr txBox="1"/>
          <p:nvPr/>
        </p:nvSpPr>
        <p:spPr>
          <a:xfrm>
            <a:off x="3571255" y="3477794"/>
            <a:ext cx="6441951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A ordem em que as condições são verificadas na estrutura </a:t>
            </a:r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if-elif-else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 não importa.</a:t>
            </a:r>
            <a:endParaRPr sz="1467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00" name="Google Shape;1700;p37"/>
          <p:cNvSpPr txBox="1"/>
          <p:nvPr/>
        </p:nvSpPr>
        <p:spPr>
          <a:xfrm>
            <a:off x="3571255" y="4429236"/>
            <a:ext cx="6442075" cy="60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A estrutura </a:t>
            </a:r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if-elif-else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 permite a verificação de várias condições em sequência.</a:t>
            </a:r>
            <a:endParaRPr sz="1467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01" name="Google Shape;1701;p37"/>
          <p:cNvSpPr txBox="1"/>
          <p:nvPr/>
        </p:nvSpPr>
        <p:spPr>
          <a:xfrm>
            <a:off x="3571255" y="5347869"/>
            <a:ext cx="6442075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Python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 continua verificando as demais condições, mesmo após encontrar uma condição verdadeira na estrutura </a:t>
            </a:r>
            <a:r>
              <a:rPr lang="pt-BR" sz="1467" i="1" dirty="0">
                <a:latin typeface="Poppins Light" panose="00000400000000000000" pitchFamily="2" charset="0"/>
                <a:cs typeface="Poppins Light" panose="00000400000000000000" pitchFamily="2" charset="0"/>
              </a:rPr>
              <a:t>if-elif-else</a:t>
            </a:r>
            <a:r>
              <a:rPr lang="pt-BR" sz="1467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endParaRPr sz="1467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02" name="Google Shape;1702;p37"/>
          <p:cNvSpPr txBox="1"/>
          <p:nvPr/>
        </p:nvSpPr>
        <p:spPr>
          <a:xfrm>
            <a:off x="3127162" y="2605277"/>
            <a:ext cx="217824" cy="33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>
              <a:buClr>
                <a:schemeClr val="lt1"/>
              </a:buClr>
              <a:buSzPts val="2500"/>
            </a:pPr>
            <a:r>
              <a:rPr lang="pt-BR" sz="1667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endParaRPr sz="1667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3" name="Google Shape;1703;p37"/>
          <p:cNvSpPr txBox="1"/>
          <p:nvPr/>
        </p:nvSpPr>
        <p:spPr>
          <a:xfrm>
            <a:off x="3127162" y="3500052"/>
            <a:ext cx="217824" cy="33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>
              <a:buClr>
                <a:schemeClr val="lt1"/>
              </a:buClr>
              <a:buSzPts val="2500"/>
            </a:pPr>
            <a:r>
              <a:rPr lang="pt-BR" sz="1667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endParaRPr sz="1667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4" name="Google Shape;1704;p37"/>
          <p:cNvSpPr txBox="1"/>
          <p:nvPr/>
        </p:nvSpPr>
        <p:spPr>
          <a:xfrm>
            <a:off x="3127162" y="5347869"/>
            <a:ext cx="217824" cy="33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>
              <a:buClr>
                <a:schemeClr val="lt1"/>
              </a:buClr>
              <a:buSzPts val="2500"/>
            </a:pPr>
            <a:r>
              <a:rPr lang="pt-BR" sz="1667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endParaRPr sz="1667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5" name="Google Shape;1705;p37"/>
          <p:cNvSpPr txBox="1"/>
          <p:nvPr/>
        </p:nvSpPr>
        <p:spPr>
          <a:xfrm>
            <a:off x="3127162" y="4467704"/>
            <a:ext cx="217824" cy="33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>
              <a:buClr>
                <a:schemeClr val="lt1"/>
              </a:buClr>
              <a:buSzPts val="2500"/>
            </a:pPr>
            <a:r>
              <a:rPr lang="pt-BR" sz="1667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endParaRPr sz="1667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6" name="Google Shape;1706;p37"/>
          <p:cNvSpPr/>
          <p:nvPr/>
        </p:nvSpPr>
        <p:spPr>
          <a:xfrm>
            <a:off x="11470284" y="945"/>
            <a:ext cx="721717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707" name="Google Shape;170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9909" y="217180"/>
            <a:ext cx="425236" cy="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37"/>
          <p:cNvSpPr txBox="1"/>
          <p:nvPr/>
        </p:nvSpPr>
        <p:spPr>
          <a:xfrm>
            <a:off x="11469782" y="0"/>
            <a:ext cx="704005" cy="19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/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09" name="Google Shape;1709;p37"/>
          <p:cNvSpPr txBox="1">
            <a:spLocks noGrp="1"/>
          </p:cNvSpPr>
          <p:nvPr>
            <p:ph type="body" idx="1"/>
          </p:nvPr>
        </p:nvSpPr>
        <p:spPr>
          <a:xfrm>
            <a:off x="3010757" y="604593"/>
            <a:ext cx="8443393" cy="110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</a:pPr>
            <a:r>
              <a:rPr lang="pt-BR" sz="2667" dirty="0"/>
              <a:t>Avalie as seguintes afirmações sobre estruturas condicionais compostas em </a:t>
            </a:r>
            <a:r>
              <a:rPr lang="pt-BR" sz="2667" i="1" dirty="0"/>
              <a:t>Python</a:t>
            </a:r>
            <a:endParaRPr sz="2667" i="1" dirty="0"/>
          </a:p>
          <a:p>
            <a:pPr marL="0" indent="0">
              <a:spcBef>
                <a:spcPts val="0"/>
              </a:spcBef>
              <a:buClr>
                <a:schemeClr val="dk1"/>
              </a:buClr>
            </a:pPr>
            <a:endParaRPr sz="266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E03EC40-6BD3-5986-84EA-F6F450434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aula iremos expandir nosso entendimento das </a:t>
            </a:r>
            <a:r>
              <a:rPr lang="pt-BR" b="1" dirty="0">
                <a:solidFill>
                  <a:schemeClr val="tx2"/>
                </a:solidFill>
              </a:rPr>
              <a:t>estruturas de decisão em Python</a:t>
            </a:r>
            <a:r>
              <a:rPr lang="pt-BR" dirty="0"/>
              <a:t>, introduzindo a estrutura </a:t>
            </a:r>
            <a:r>
              <a:rPr lang="pt-BR" b="1" i="1" dirty="0" err="1">
                <a:solidFill>
                  <a:schemeClr val="bg2"/>
                </a:solidFill>
              </a:rPr>
              <a:t>elif</a:t>
            </a:r>
            <a:r>
              <a:rPr lang="pt-BR" dirty="0"/>
              <a:t>, que nos permitirá </a:t>
            </a:r>
            <a:r>
              <a:rPr lang="pt-BR" b="1" dirty="0">
                <a:solidFill>
                  <a:schemeClr val="tx2"/>
                </a:solidFill>
              </a:rPr>
              <a:t>criar programas com lógica condicional mais complexa.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5A1C75-DDF3-BFDE-C03E-74162ACC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033" y="1944655"/>
            <a:ext cx="5284400" cy="892000"/>
          </a:xfrm>
        </p:spPr>
        <p:txBody>
          <a:bodyPr/>
          <a:lstStyle/>
          <a:p>
            <a:r>
              <a:rPr lang="pt-BR" dirty="0"/>
              <a:t>Desenvolvimento da aula</a:t>
            </a:r>
          </a:p>
        </p:txBody>
      </p:sp>
    </p:spTree>
    <p:extLst>
      <p:ext uri="{BB962C8B-B14F-4D97-AF65-F5344CB8AC3E}">
        <p14:creationId xmlns:p14="http://schemas.microsoft.com/office/powerpoint/2010/main" val="81528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1"/>
          <p:cNvSpPr txBox="1">
            <a:spLocks noGrp="1"/>
          </p:cNvSpPr>
          <p:nvPr>
            <p:ph type="body" idx="1"/>
          </p:nvPr>
        </p:nvSpPr>
        <p:spPr>
          <a:xfrm>
            <a:off x="5635899" y="952532"/>
            <a:ext cx="66410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 fontScale="92500"/>
          </a:bodyPr>
          <a:lstStyle/>
          <a:p>
            <a:pPr marL="0" indent="0">
              <a:spcBef>
                <a:spcPts val="400"/>
              </a:spcBef>
              <a:buSzPct val="108108"/>
            </a:pPr>
            <a:r>
              <a:rPr lang="pt-BR" dirty="0">
                <a:solidFill>
                  <a:srgbClr val="FF0000"/>
                </a:solidFill>
              </a:rPr>
              <a:t>Vídeo com interação:</a:t>
            </a:r>
          </a:p>
          <a:p>
            <a:pPr marL="0" indent="0">
              <a:spcBef>
                <a:spcPts val="400"/>
              </a:spcBef>
              <a:buSzPct val="101351"/>
            </a:pPr>
            <a:r>
              <a:rPr lang="pt-BR" sz="3200" dirty="0"/>
              <a:t>Estruturas de decisão composta</a:t>
            </a:r>
            <a:endParaRPr lang="pt-BR" dirty="0">
              <a:solidFill>
                <a:srgbClr val="FF0000"/>
              </a:solidFill>
            </a:endParaRPr>
          </a:p>
          <a:p>
            <a:pPr marL="0" indent="0">
              <a:spcBef>
                <a:spcPts val="400"/>
              </a:spcBef>
              <a:buSzPct val="108108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18" name="Google Shape;1418;p21"/>
          <p:cNvSpPr txBox="1">
            <a:spLocks noGrp="1"/>
          </p:cNvSpPr>
          <p:nvPr>
            <p:ph type="body" idx="2"/>
          </p:nvPr>
        </p:nvSpPr>
        <p:spPr>
          <a:xfrm>
            <a:off x="6095999" y="2469816"/>
            <a:ext cx="5720800" cy="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pt-BR" sz="1867" dirty="0">
                <a:solidFill>
                  <a:schemeClr val="bg1"/>
                </a:solidFill>
              </a:rPr>
              <a:t>Assistam ao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vídeo</a:t>
            </a:r>
            <a:r>
              <a:rPr lang="pt-BR" sz="1867" dirty="0">
                <a:solidFill>
                  <a:schemeClr val="bg1"/>
                </a:solidFill>
              </a:rPr>
              <a:t> proposto no próximo slide até chegar no tempo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1min 45 s</a:t>
            </a:r>
            <a:r>
              <a:rPr lang="pt-BR" sz="1867" b="1" dirty="0">
                <a:solidFill>
                  <a:schemeClr val="bg1"/>
                </a:solidFill>
              </a:rPr>
              <a:t>. </a:t>
            </a:r>
            <a:r>
              <a:rPr lang="pt-BR" sz="1867" dirty="0">
                <a:solidFill>
                  <a:schemeClr val="bg1"/>
                </a:solidFill>
              </a:rPr>
              <a:t>Nesse momento, o vídeo será pausado;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1419" name="Google Shape;1419;p21"/>
          <p:cNvSpPr txBox="1">
            <a:spLocks noGrp="1"/>
          </p:cNvSpPr>
          <p:nvPr>
            <p:ph type="body" idx="3"/>
          </p:nvPr>
        </p:nvSpPr>
        <p:spPr>
          <a:xfrm>
            <a:off x="6096000" y="3657175"/>
            <a:ext cx="5720862" cy="77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pt-BR" sz="1867" dirty="0">
                <a:solidFill>
                  <a:schemeClr val="bg1"/>
                </a:solidFill>
              </a:rPr>
              <a:t>Antes de continuar exibindo o vídeo,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escrevam</a:t>
            </a:r>
            <a:r>
              <a:rPr lang="pt-BR" sz="1867" b="1" dirty="0">
                <a:solidFill>
                  <a:schemeClr val="bg2"/>
                </a:solidFill>
              </a:rPr>
              <a:t>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 algoritmo</a:t>
            </a:r>
            <a:r>
              <a:rPr lang="pt-BR" sz="1867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pt-BR" sz="1867" dirty="0">
                <a:solidFill>
                  <a:schemeClr val="bg1"/>
                </a:solidFill>
              </a:rPr>
              <a:t>que vocês imaginaram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para representar a situação apresentada;</a:t>
            </a:r>
            <a:endParaRPr sz="1867" dirty="0">
              <a:solidFill>
                <a:schemeClr val="bg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420" name="Google Shape;1420;p21"/>
          <p:cNvSpPr txBox="1">
            <a:spLocks noGrp="1"/>
          </p:cNvSpPr>
          <p:nvPr>
            <p:ph type="body" idx="4"/>
          </p:nvPr>
        </p:nvSpPr>
        <p:spPr>
          <a:xfrm>
            <a:off x="6096000" y="4996605"/>
            <a:ext cx="5720861" cy="95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1867" dirty="0">
                <a:solidFill>
                  <a:schemeClr val="bg1"/>
                </a:solidFill>
              </a:rPr>
              <a:t>Após finalizarem o algoritmo,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sigam assistindo ao vídeo </a:t>
            </a:r>
            <a:r>
              <a:rPr lang="pt-BR" sz="1867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 </a:t>
            </a:r>
            <a:r>
              <a:rPr lang="pt-BR" sz="1867" b="1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comparem as soluções </a:t>
            </a:r>
            <a:r>
              <a:rPr lang="pt-BR" sz="1867" dirty="0">
                <a:solidFill>
                  <a:schemeClr val="bg1"/>
                </a:solidFill>
              </a:rPr>
              <a:t>criadas com o código exibido.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1421" name="Google Shape;1421;p21"/>
          <p:cNvSpPr txBox="1">
            <a:spLocks noGrp="1"/>
          </p:cNvSpPr>
          <p:nvPr>
            <p:ph type="body" idx="5"/>
          </p:nvPr>
        </p:nvSpPr>
        <p:spPr>
          <a:xfrm>
            <a:off x="601774" y="2976470"/>
            <a:ext cx="3001567" cy="112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O </a:t>
            </a:r>
            <a:r>
              <a:rPr lang="pt-BR" b="1" dirty="0"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algoritmo produzido nessa</a:t>
            </a:r>
            <a:r>
              <a:rPr lang="pt-BR" b="1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</a:t>
            </a:r>
            <a:r>
              <a:rPr lang="pt-BR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atividade deverá ser </a:t>
            </a:r>
            <a:r>
              <a:rPr lang="pt-BR" b="1" dirty="0"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enviado</a:t>
            </a:r>
            <a:r>
              <a:rPr lang="pt-BR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para o professor via Ambiente Virtual de Aprendizagem (</a:t>
            </a:r>
            <a:r>
              <a:rPr lang="pt-BR" b="1" dirty="0"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AVA</a:t>
            </a:r>
            <a:r>
              <a:rPr lang="pt-BR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).</a:t>
            </a:r>
          </a:p>
          <a:p>
            <a:pPr marL="0" indent="0">
              <a:spcBef>
                <a:spcPts val="0"/>
              </a:spcBef>
            </a:pPr>
            <a:endParaRPr lang="pt-BR" dirty="0">
              <a:latin typeface="Poppins Light" panose="020B0604020202020204" charset="0"/>
              <a:ea typeface="Poppins"/>
              <a:cs typeface="Poppins Light" panose="020B0604020202020204" charset="0"/>
              <a:sym typeface="Poppins"/>
            </a:endParaRPr>
          </a:p>
        </p:txBody>
      </p:sp>
      <p:sp>
        <p:nvSpPr>
          <p:cNvPr id="1422" name="Google Shape;1422;p21"/>
          <p:cNvSpPr txBox="1">
            <a:spLocks noGrp="1"/>
          </p:cNvSpPr>
          <p:nvPr>
            <p:ph type="body" idx="6"/>
          </p:nvPr>
        </p:nvSpPr>
        <p:spPr>
          <a:xfrm>
            <a:off x="933107" y="4972870"/>
            <a:ext cx="3001567" cy="49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Em grupo, com mediação do professor</a:t>
            </a:r>
          </a:p>
        </p:txBody>
      </p:sp>
      <p:sp>
        <p:nvSpPr>
          <p:cNvPr id="1423" name="Google Shape;1423;p21"/>
          <p:cNvSpPr txBox="1">
            <a:spLocks noGrp="1"/>
          </p:cNvSpPr>
          <p:nvPr>
            <p:ph type="body" idx="8"/>
          </p:nvPr>
        </p:nvSpPr>
        <p:spPr>
          <a:xfrm>
            <a:off x="930927" y="4367727"/>
            <a:ext cx="3001567" cy="49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20 min</a:t>
            </a:r>
          </a:p>
        </p:txBody>
      </p:sp>
      <p:sp>
        <p:nvSpPr>
          <p:cNvPr id="1424" name="Google Shape;1424;p21"/>
          <p:cNvSpPr/>
          <p:nvPr/>
        </p:nvSpPr>
        <p:spPr>
          <a:xfrm flipH="1">
            <a:off x="11472465" y="1"/>
            <a:ext cx="719535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425" name="Google Shape;14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5107" y="245921"/>
            <a:ext cx="435935" cy="39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21"/>
          <p:cNvSpPr txBox="1"/>
          <p:nvPr/>
        </p:nvSpPr>
        <p:spPr>
          <a:xfrm>
            <a:off x="11469781" y="-944"/>
            <a:ext cx="721717" cy="19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9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2"/>
          <p:cNvSpPr txBox="1">
            <a:spLocks noGrp="1"/>
          </p:cNvSpPr>
          <p:nvPr>
            <p:ph type="body" idx="1"/>
          </p:nvPr>
        </p:nvSpPr>
        <p:spPr>
          <a:xfrm>
            <a:off x="5128181" y="414865"/>
            <a:ext cx="5857319" cy="957680"/>
          </a:xfr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/>
            <a:r>
              <a:rPr lang="pt-BR" dirty="0">
                <a:sym typeface="Poppins"/>
              </a:rPr>
              <a:t>Assista ao vídeo “Lógica de programação 09 - Estruturas condicionais” no YouTube:</a:t>
            </a:r>
            <a:endParaRPr lang="pt-BR" dirty="0"/>
          </a:p>
          <a:p>
            <a:pPr lvl="0"/>
            <a:endParaRPr lang="pt-BR" dirty="0">
              <a:sym typeface="Arial"/>
            </a:endParaRPr>
          </a:p>
        </p:txBody>
      </p:sp>
      <p:sp>
        <p:nvSpPr>
          <p:cNvPr id="1432" name="Google Shape;1432;p22"/>
          <p:cNvSpPr/>
          <p:nvPr/>
        </p:nvSpPr>
        <p:spPr>
          <a:xfrm flipH="1">
            <a:off x="11472465" y="1"/>
            <a:ext cx="719535" cy="718283"/>
          </a:xfrm>
          <a:custGeom>
            <a:avLst/>
            <a:gdLst/>
            <a:ahLst/>
            <a:cxnLst/>
            <a:rect l="l" t="t" r="r" b="b"/>
            <a:pathLst>
              <a:path w="1124452" h="1216244" extrusionOk="0">
                <a:moveTo>
                  <a:pt x="0" y="0"/>
                </a:moveTo>
                <a:lnTo>
                  <a:pt x="1124452" y="0"/>
                </a:lnTo>
                <a:lnTo>
                  <a:pt x="1124452" y="0"/>
                </a:lnTo>
                <a:lnTo>
                  <a:pt x="1124452" y="803180"/>
                </a:lnTo>
                <a:cubicBezTo>
                  <a:pt x="1124452" y="1031308"/>
                  <a:pt x="939516" y="1216244"/>
                  <a:pt x="711388" y="1216244"/>
                </a:cubicBezTo>
                <a:lnTo>
                  <a:pt x="0" y="1216244"/>
                </a:lnTo>
                <a:lnTo>
                  <a:pt x="0" y="12162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29AC2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>
              <a:buSzPts val="1400"/>
            </a:pPr>
            <a:endParaRPr sz="933" dirty="0"/>
          </a:p>
        </p:txBody>
      </p:sp>
      <p:pic>
        <p:nvPicPr>
          <p:cNvPr id="1433" name="Google Shape;14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07" y="245921"/>
            <a:ext cx="435935" cy="39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22"/>
          <p:cNvSpPr txBox="1"/>
          <p:nvPr/>
        </p:nvSpPr>
        <p:spPr>
          <a:xfrm>
            <a:off x="11469781" y="-944"/>
            <a:ext cx="721717" cy="19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>
              <a:lnSpc>
                <a:spcPct val="107000"/>
              </a:lnSpc>
              <a:buSzPts val="2700"/>
            </a:pPr>
            <a:r>
              <a:rPr lang="pt-BR" sz="933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ct val="107000"/>
              </a:lnSpc>
              <a:spcBef>
                <a:spcPts val="715"/>
              </a:spcBef>
              <a:buSzPts val="2700"/>
            </a:pPr>
            <a:endParaRPr sz="1333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6" name="Google Shape;1436;p22"/>
          <p:cNvSpPr txBox="1"/>
          <p:nvPr/>
        </p:nvSpPr>
        <p:spPr>
          <a:xfrm>
            <a:off x="5060561" y="5934188"/>
            <a:ext cx="4170839" cy="81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ppins Light" panose="00000400000000000000" pitchFamily="2" charset="0"/>
                <a:ea typeface="Poppins"/>
                <a:cs typeface="Poppins Light" panose="00000400000000000000" pitchFamily="2" charset="0"/>
                <a:sym typeface="Poppins"/>
              </a:rPr>
              <a:t>CATALINE. Lógica de programação 09 - Estruturas condicionais. Disponível em: </a:t>
            </a:r>
            <a:r>
              <a:rPr lang="pt-BR" sz="1200" dirty="0">
                <a:solidFill>
                  <a:schemeClr val="bg1"/>
                </a:solidFill>
                <a:latin typeface="Poppins Light" panose="00000400000000000000" pitchFamily="2" charset="0"/>
                <a:ea typeface="Poppins"/>
                <a:cs typeface="Poppins Light" panose="000004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https://www.youtube.com/watch?v=ZAo9T78-32Q</a:t>
            </a:r>
            <a:r>
              <a:rPr lang="pt-BR" sz="1200" dirty="0">
                <a:solidFill>
                  <a:schemeClr val="bg1"/>
                </a:solidFill>
                <a:latin typeface="Poppins Light" panose="00000400000000000000" pitchFamily="2" charset="0"/>
                <a:ea typeface="Poppins"/>
                <a:cs typeface="Poppins Light" panose="00000400000000000000" pitchFamily="2" charset="0"/>
                <a:sym typeface="Poppins"/>
              </a:rPr>
              <a:t>. Acesso em: 10 jan. 2024.</a:t>
            </a:r>
            <a:endParaRPr sz="1200" dirty="0">
              <a:solidFill>
                <a:schemeClr val="bg1"/>
              </a:solidFill>
              <a:latin typeface="Poppins Light" panose="00000400000000000000" pitchFamily="2" charset="0"/>
              <a:ea typeface="Poppins"/>
              <a:cs typeface="Poppins Light" panose="00000400000000000000" pitchFamily="2" charset="0"/>
              <a:sym typeface="Poppins"/>
            </a:endParaRPr>
          </a:p>
        </p:txBody>
      </p:sp>
      <p:pic>
        <p:nvPicPr>
          <p:cNvPr id="2" name="Mídia Online 1" title="Lógica de programação 09 - Estruturas condicionais">
            <a:hlinkClick r:id="" action="ppaction://media"/>
            <a:extLst>
              <a:ext uri="{FF2B5EF4-FFF2-40B4-BE49-F238E27FC236}">
                <a16:creationId xmlns:a16="http://schemas.microsoft.com/office/drawing/2014/main" id="{FCE7282B-878A-EA31-E59C-1A355BB536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128181" y="2121660"/>
            <a:ext cx="6534236" cy="3691843"/>
          </a:xfrm>
          <a:prstGeom prst="rect">
            <a:avLst/>
          </a:prstGeom>
        </p:spPr>
      </p:pic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55791860-8CB9-0020-4CB8-C48F5D0C669D}"/>
              </a:ext>
            </a:extLst>
          </p:cNvPr>
          <p:cNvSpPr/>
          <p:nvPr/>
        </p:nvSpPr>
        <p:spPr>
          <a:xfrm>
            <a:off x="5128182" y="2121660"/>
            <a:ext cx="6556925" cy="3691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33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3"/>
          <p:cNvSpPr txBox="1">
            <a:spLocks noGrp="1"/>
          </p:cNvSpPr>
          <p:nvPr>
            <p:ph type="subTitle" idx="2"/>
          </p:nvPr>
        </p:nvSpPr>
        <p:spPr>
          <a:xfrm>
            <a:off x="0" y="852056"/>
            <a:ext cx="5488625" cy="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Na linguagem </a:t>
            </a:r>
            <a:r>
              <a:rPr lang="pt-BR" sz="2000" i="1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, a </a:t>
            </a:r>
            <a:r>
              <a:rPr lang="pt-BR" sz="2000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estrutura de decisão </a:t>
            </a:r>
            <a:r>
              <a:rPr lang="pt-BR" sz="2000" b="1" i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if-elif-else</a:t>
            </a: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é usada para tomar decisões baseadas em </a:t>
            </a:r>
            <a:r>
              <a:rPr lang="pt-BR" sz="2000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condições</a:t>
            </a: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. </a:t>
            </a:r>
          </a:p>
          <a:p>
            <a:pPr marL="0" indent="0">
              <a:spcAft>
                <a:spcPts val="800"/>
              </a:spcAft>
            </a:pPr>
            <a:r>
              <a:rPr lang="pt-BR" sz="1867" b="1" i="1" dirty="0">
                <a:solidFill>
                  <a:schemeClr val="tx2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Elif</a:t>
            </a:r>
            <a:r>
              <a:rPr lang="pt-BR" sz="1867" b="1" i="1" dirty="0">
                <a:solidFill>
                  <a:schemeClr val="bg1"/>
                </a:solidFill>
                <a:latin typeface="Poppins Light" panose="020B0604020202020204" charset="0"/>
                <a:ea typeface="Poppins Medium"/>
                <a:cs typeface="Poppins Light" panose="020B0604020202020204" charset="0"/>
                <a:sym typeface="Poppins Medium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é a abreviação de "</a:t>
            </a:r>
            <a:r>
              <a:rPr lang="pt-BR" sz="1867" b="1" i="1" dirty="0">
                <a:solidFill>
                  <a:schemeClr val="tx2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else if</a:t>
            </a:r>
            <a:r>
              <a:rPr lang="pt-BR" sz="2000" dirty="0">
                <a:solidFill>
                  <a:schemeClr val="bg1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" e pode 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ser usado para </a:t>
            </a:r>
            <a:r>
              <a:rPr lang="pt-BR" sz="2000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verificar múltiplas condições</a:t>
            </a:r>
            <a:r>
              <a:rPr lang="pt-BR" sz="2000" b="1" dirty="0"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,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se a condição anterior for falsa. </a:t>
            </a:r>
            <a:endParaRPr lang="pt-BR" dirty="0">
              <a:latin typeface="Poppins Light" panose="020B0604020202020204" charset="0"/>
              <a:cs typeface="Poppins Light" panose="020B0604020202020204" charset="0"/>
            </a:endParaRPr>
          </a:p>
          <a:p>
            <a:pPr marL="0" indent="0">
              <a:spcAft>
                <a:spcPts val="800"/>
              </a:spcAft>
            </a:pPr>
            <a:r>
              <a:rPr lang="pt-BR" sz="1867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Veja um exemplo: </a:t>
            </a:r>
            <a:endParaRPr lang="pt-BR" dirty="0">
              <a:latin typeface="Poppins Light" panose="020B0604020202020204" charset="0"/>
              <a:cs typeface="Poppins Light" panose="020B0604020202020204" charset="0"/>
            </a:endParaRPr>
          </a:p>
          <a:p>
            <a:pPr marL="0" indent="0">
              <a:spcAft>
                <a:spcPts val="800"/>
              </a:spcAft>
            </a:pPr>
            <a:endParaRPr lang="pt-BR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B377F7-3B49-B3DD-AB09-E4EBC126FE1C}"/>
              </a:ext>
            </a:extLst>
          </p:cNvPr>
          <p:cNvSpPr/>
          <p:nvPr/>
        </p:nvSpPr>
        <p:spPr>
          <a:xfrm>
            <a:off x="6096000" y="370793"/>
            <a:ext cx="5353803" cy="500680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14F77A-40D2-4BD1-0A05-4203E79F3E9E}"/>
              </a:ext>
            </a:extLst>
          </p:cNvPr>
          <p:cNvSpPr txBox="1"/>
          <p:nvPr/>
        </p:nvSpPr>
        <p:spPr>
          <a:xfrm>
            <a:off x="6561220" y="987793"/>
            <a:ext cx="466825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idade = 18</a:t>
            </a:r>
            <a:endParaRPr lang="pt-BR" sz="1800" b="1" dirty="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endParaRPr lang="pt-BR" sz="1000" b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20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if</a:t>
            </a:r>
            <a:r>
              <a:rPr lang="pt-BR" sz="28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idade &lt; 13:</a:t>
            </a:r>
            <a:endParaRPr lang="pt-BR" sz="1800" b="1" dirty="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print("Criança")</a:t>
            </a:r>
            <a:endParaRPr lang="pt-BR" sz="1800" b="1" dirty="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20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28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idade &lt; 20:</a:t>
            </a:r>
            <a:endParaRPr lang="pt-BR" sz="1800" b="1" dirty="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print("Adolescente")</a:t>
            </a:r>
            <a:endParaRPr lang="pt-BR" sz="1800" b="1" dirty="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20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else</a:t>
            </a:r>
            <a:r>
              <a:rPr lang="pt-BR" sz="2800" b="1" i="1" dirty="0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endParaRPr lang="pt-BR" sz="1800" b="1" dirty="0">
              <a:solidFill>
                <a:schemeClr val="tx2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00"/>
              <a:buNone/>
            </a:pP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print("Adulto")</a:t>
            </a:r>
            <a:endParaRPr lang="pt-BR"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4"/>
          <p:cNvSpPr txBox="1">
            <a:spLocks noGrp="1"/>
          </p:cNvSpPr>
          <p:nvPr>
            <p:ph type="subTitle" idx="2"/>
          </p:nvPr>
        </p:nvSpPr>
        <p:spPr>
          <a:xfrm>
            <a:off x="126110" y="784499"/>
            <a:ext cx="6338857" cy="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Podemos usar quantos </a:t>
            </a:r>
            <a:r>
              <a:rPr lang="pt-BR" sz="2400" b="1" i="1" dirty="0">
                <a:solidFill>
                  <a:schemeClr val="tx2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elif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quisermos em uma </a:t>
            </a:r>
            <a:r>
              <a:rPr lang="pt-BR" sz="2000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estrutura de decisão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. </a:t>
            </a:r>
          </a:p>
          <a:p>
            <a:pPr marL="0" indent="0">
              <a:spcAft>
                <a:spcPts val="800"/>
              </a:spcAft>
            </a:pP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Cada </a:t>
            </a:r>
            <a:r>
              <a:rPr lang="pt-BR" sz="2400" b="1" i="1" dirty="0">
                <a:solidFill>
                  <a:schemeClr val="tx2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elif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 é </a:t>
            </a:r>
            <a:r>
              <a:rPr lang="pt-BR" sz="2000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verificado em sequência</a:t>
            </a: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, do primeiro ao último, até que uma condição verdadeira seja encontrada ou até que todas as condições sejam verificadas.</a:t>
            </a:r>
          </a:p>
          <a:p>
            <a:pPr marL="0" indent="0">
              <a:spcAft>
                <a:spcPts val="800"/>
              </a:spcAft>
            </a:pP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Veja um exemplo com múltiplos </a:t>
            </a:r>
            <a:r>
              <a:rPr lang="pt-BR" sz="2400" b="1" i="1" dirty="0">
                <a:solidFill>
                  <a:schemeClr val="tx2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elif</a:t>
            </a:r>
            <a:r>
              <a:rPr lang="pt-BR" sz="2400" b="1" i="1" dirty="0">
                <a:solidFill>
                  <a:srgbClr val="529AC2"/>
                </a:solidFill>
                <a:latin typeface="Poppins Light" panose="020B0604020202020204" charset="0"/>
                <a:ea typeface="Poppins Medium"/>
                <a:cs typeface="Poppins Light" panose="020B0604020202020204" charset="0"/>
                <a:sym typeface="Poppins Medium"/>
              </a:rPr>
              <a:t>:</a:t>
            </a:r>
            <a:endParaRPr lang="pt-BR" sz="2133" dirty="0">
              <a:latin typeface="Poppins Light" panose="020B0604020202020204" charset="0"/>
              <a:cs typeface="Poppins Light" panose="020B0604020202020204" charset="0"/>
            </a:endParaRPr>
          </a:p>
          <a:p>
            <a:pPr marL="0" indent="0">
              <a:spcAft>
                <a:spcPts val="800"/>
              </a:spcAft>
            </a:pPr>
            <a:endParaRPr lang="pt-BR" sz="2000" dirty="0">
              <a:latin typeface="Poppins Light" panose="020B0604020202020204" charset="0"/>
              <a:ea typeface="Poppins"/>
              <a:cs typeface="Poppins Light" panose="020B0604020202020204" charset="0"/>
              <a:sym typeface="Poppin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11123B7-891C-7685-D9AC-9C67C034BC17}"/>
              </a:ext>
            </a:extLst>
          </p:cNvPr>
          <p:cNvSpPr/>
          <p:nvPr/>
        </p:nvSpPr>
        <p:spPr>
          <a:xfrm>
            <a:off x="6712087" y="611424"/>
            <a:ext cx="5353803" cy="500680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819904-500D-0513-1356-5836FF966FC9}"/>
              </a:ext>
            </a:extLst>
          </p:cNvPr>
          <p:cNvSpPr txBox="1"/>
          <p:nvPr/>
        </p:nvSpPr>
        <p:spPr>
          <a:xfrm>
            <a:off x="7108879" y="897239"/>
            <a:ext cx="4957011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nota = 85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endParaRPr lang="pt-BR" sz="200" b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8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if</a:t>
            </a:r>
            <a:r>
              <a:rPr lang="pt-BR" sz="24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nota &lt; 50: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print("F")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8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nota &lt; 60: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print("D")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8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nota &lt; 70: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print("C")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8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24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nota &lt; 80: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print("B")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8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else</a:t>
            </a:r>
            <a:r>
              <a:rPr lang="pt-BR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endParaRPr lang="pt-BR" sz="1600" b="1" dirty="0"/>
          </a:p>
          <a:p>
            <a:pPr marL="457200" lvl="0" indent="-228600" algn="l" rtl="0">
              <a:lnSpc>
                <a:spcPct val="100000"/>
              </a:lnSpc>
              <a:spcAft>
                <a:spcPts val="600"/>
              </a:spcAft>
              <a:buSzPts val="2500"/>
              <a:buNone/>
            </a:pPr>
            <a:r>
              <a:rPr lang="pt-BR" sz="16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print("A")</a:t>
            </a:r>
            <a:endParaRPr lang="pt-BR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D3F311-28CA-A2E6-0A1B-40738DAF0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362400" y="3280854"/>
            <a:ext cx="5467200" cy="1078000"/>
          </a:xfr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rPr lang="pt-BR" dirty="0">
                <a:solidFill>
                  <a:srgbClr val="000000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A ordem em que as condições são verificadas é crucial</a:t>
            </a:r>
            <a:r>
              <a:rPr lang="pt-BR" dirty="0">
                <a:solidFill>
                  <a:schemeClr val="tx2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. </a:t>
            </a:r>
            <a:r>
              <a:rPr lang="pt-BR" b="1" i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Python </a:t>
            </a:r>
            <a:r>
              <a:rPr lang="pt-BR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verifica as condições de cima para baixo. </a:t>
            </a:r>
            <a:endParaRPr lang="pt-BR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0" indent="0">
              <a:spcBef>
                <a:spcPts val="0"/>
              </a:spcBef>
            </a:pPr>
            <a:endParaRPr lang="pt-BR" dirty="0">
              <a:solidFill>
                <a:srgbClr val="000000"/>
              </a:solidFill>
              <a:latin typeface="Poppins Light" panose="020B0604020202020204" charset="0"/>
              <a:ea typeface="Poppins"/>
              <a:cs typeface="Poppins Light" panose="020B0604020202020204" charset="0"/>
              <a:sym typeface="Poppins"/>
            </a:endParaRPr>
          </a:p>
          <a:p>
            <a:pPr marL="0" indent="0">
              <a:spcBef>
                <a:spcPts val="0"/>
              </a:spcBef>
            </a:pPr>
            <a:r>
              <a:rPr lang="pt-BR" dirty="0">
                <a:solidFill>
                  <a:srgbClr val="000000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Assim que encontra uma </a:t>
            </a:r>
            <a:r>
              <a:rPr lang="pt-BR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condição verdadeira</a:t>
            </a:r>
            <a:r>
              <a:rPr lang="pt-BR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, </a:t>
            </a:r>
            <a:r>
              <a:rPr lang="pt-BR" b="1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executa o código correspondente e ignora o restante</a:t>
            </a:r>
            <a:r>
              <a:rPr lang="pt-BR" dirty="0">
                <a:solidFill>
                  <a:schemeClr val="tx2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 </a:t>
            </a:r>
            <a:r>
              <a:rPr lang="pt-BR" dirty="0">
                <a:solidFill>
                  <a:srgbClr val="000000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da estrutura de decisão. </a:t>
            </a:r>
            <a:endParaRPr lang="pt-BR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D8E80C-626D-150D-C8ED-0D9B419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495" y="1483529"/>
            <a:ext cx="6609347" cy="537200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Sequencia de verificação das condições</a:t>
            </a:r>
            <a:endParaRPr lang="pt-BR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7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40320748-5FAC-DF91-0237-7A824151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4">
            <a:extLst>
              <a:ext uri="{FF2B5EF4-FFF2-40B4-BE49-F238E27FC236}">
                <a16:creationId xmlns:a16="http://schemas.microsoft.com/office/drawing/2014/main" id="{E3C29EF9-52C0-15D1-3CF2-796B7B1AE14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-435363" y="2180162"/>
            <a:ext cx="6338857" cy="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pt-BR" sz="2000" dirty="0"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Exemplo de estruturas de decisão composta com múltiplos </a:t>
            </a:r>
            <a:r>
              <a:rPr lang="pt-BR" sz="2000" b="1" i="1" dirty="0" err="1">
                <a:solidFill>
                  <a:schemeClr val="tx2"/>
                </a:solidFill>
                <a:latin typeface="Poppins Light" panose="020B0604020202020204" charset="0"/>
                <a:ea typeface="Poppins"/>
                <a:cs typeface="Poppins Light" panose="020B0604020202020204" charset="0"/>
                <a:sym typeface="Poppins"/>
              </a:rPr>
              <a:t>elif</a:t>
            </a:r>
            <a:endParaRPr lang="pt-BR" sz="2000" b="1" i="1" dirty="0">
              <a:solidFill>
                <a:schemeClr val="tx2"/>
              </a:solidFill>
              <a:latin typeface="Poppins Light" panose="020B0604020202020204" charset="0"/>
              <a:ea typeface="Poppins"/>
              <a:cs typeface="Poppins Light" panose="020B0604020202020204" charset="0"/>
              <a:sym typeface="Poppin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1824FE4-FED1-55B5-4197-535E46706A87}"/>
              </a:ext>
            </a:extLst>
          </p:cNvPr>
          <p:cNvSpPr/>
          <p:nvPr/>
        </p:nvSpPr>
        <p:spPr>
          <a:xfrm>
            <a:off x="6712087" y="611424"/>
            <a:ext cx="5353803" cy="500680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A18C7B-811B-DFED-C005-0F15E28795A5}"/>
              </a:ext>
            </a:extLst>
          </p:cNvPr>
          <p:cNvSpPr txBox="1"/>
          <p:nvPr/>
        </p:nvSpPr>
        <p:spPr>
          <a:xfrm>
            <a:off x="7108879" y="734809"/>
            <a:ext cx="4957011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37931"/>
              <a:buNone/>
            </a:pP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temperatura = 30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200000"/>
              <a:buNone/>
            </a:pPr>
            <a:endParaRPr lang="pt-BR"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14285"/>
              <a:buNone/>
            </a:pPr>
            <a:r>
              <a:rPr lang="pt-BR" sz="16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if</a:t>
            </a: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temperatura &lt; 0: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37931"/>
              <a:buNone/>
            </a:pP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print("Muito frio")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14285"/>
              <a:buNone/>
            </a:pPr>
            <a:r>
              <a:rPr lang="pt-BR" sz="16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18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temperatura &lt; 10: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37931"/>
              <a:buNone/>
            </a:pP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print("Frio")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14285"/>
              <a:buNone/>
            </a:pPr>
            <a:r>
              <a:rPr lang="pt-BR" sz="16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18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temperatura &lt; 20: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37931"/>
              <a:buNone/>
            </a:pP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print("Ameno")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14285"/>
              <a:buNone/>
            </a:pPr>
            <a:r>
              <a:rPr lang="pt-BR" sz="16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elif</a:t>
            </a: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temperatura &lt; 30: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37931"/>
              <a:buNone/>
            </a:pP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print("Quente")</a:t>
            </a:r>
            <a:endParaRPr lang="pt-BR"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11111"/>
              <a:buNone/>
            </a:pPr>
            <a:r>
              <a:rPr lang="pt-BR" sz="1600" b="1" i="1" dirty="0" err="1">
                <a:solidFill>
                  <a:schemeClr val="tx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else</a:t>
            </a:r>
            <a:r>
              <a:rPr lang="pt-BR" sz="1600" b="1" i="1" dirty="0">
                <a:solidFill>
                  <a:srgbClr val="529AC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endParaRPr lang="pt-BR" sz="16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buSzPct val="200000"/>
              <a:buNone/>
            </a:pPr>
            <a:r>
              <a:rPr lang="pt-BR" sz="11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</a:t>
            </a:r>
            <a:r>
              <a:rPr lang="pt-BR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print("Muito quente")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58911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8"/>
          <p:cNvSpPr txBox="1">
            <a:spLocks noGrp="1"/>
          </p:cNvSpPr>
          <p:nvPr>
            <p:ph type="body" idx="1"/>
          </p:nvPr>
        </p:nvSpPr>
        <p:spPr>
          <a:xfrm>
            <a:off x="3026834" y="1048808"/>
            <a:ext cx="7114553" cy="1927118"/>
          </a:xfr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400"/>
              </a:spcAft>
            </a:pPr>
            <a:r>
              <a:rPr lang="pt-BR" sz="2133" dirty="0"/>
              <a:t>Pensando no fluxo lógico do programa durante a tomada de decisão, o </a:t>
            </a:r>
            <a:r>
              <a:rPr lang="pt-BR" sz="2133" i="1" dirty="0"/>
              <a:t>if</a:t>
            </a:r>
            <a:r>
              <a:rPr lang="pt-BR" sz="2133" dirty="0"/>
              <a:t> e </a:t>
            </a:r>
            <a:r>
              <a:rPr lang="pt-BR" sz="2133" i="1" dirty="0"/>
              <a:t>elif</a:t>
            </a:r>
            <a:r>
              <a:rPr lang="pt-BR" sz="2133" dirty="0"/>
              <a:t> tratam todas as possibilidades. 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</a:pPr>
            <a:r>
              <a:rPr lang="pt-BR" sz="2133" dirty="0"/>
              <a:t>Caso a condição não se encaixe em nenhuma delas, qual é a estrutura que trata essa condição?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endParaRPr lang="pt-BR" sz="1600" dirty="0"/>
          </a:p>
        </p:txBody>
      </p:sp>
      <p:sp>
        <p:nvSpPr>
          <p:cNvPr id="4" name="Google Shape;1356;p95">
            <a:extLst>
              <a:ext uri="{FF2B5EF4-FFF2-40B4-BE49-F238E27FC236}">
                <a16:creationId xmlns:a16="http://schemas.microsoft.com/office/drawing/2014/main" id="{2F33DC60-C4EF-80B1-A83C-60481854C905}"/>
              </a:ext>
            </a:extLst>
          </p:cNvPr>
          <p:cNvSpPr/>
          <p:nvPr/>
        </p:nvSpPr>
        <p:spPr>
          <a:xfrm>
            <a:off x="3034280" y="3258491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57;p95">
            <a:extLst>
              <a:ext uri="{FF2B5EF4-FFF2-40B4-BE49-F238E27FC236}">
                <a16:creationId xmlns:a16="http://schemas.microsoft.com/office/drawing/2014/main" id="{F08AEC6A-C397-89C5-5833-61144C18D1FD}"/>
              </a:ext>
            </a:extLst>
          </p:cNvPr>
          <p:cNvSpPr/>
          <p:nvPr/>
        </p:nvSpPr>
        <p:spPr>
          <a:xfrm>
            <a:off x="6746308" y="3245219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58;p95">
            <a:extLst>
              <a:ext uri="{FF2B5EF4-FFF2-40B4-BE49-F238E27FC236}">
                <a16:creationId xmlns:a16="http://schemas.microsoft.com/office/drawing/2014/main" id="{8F877857-F90D-702F-FE9D-6C607296CC9F}"/>
              </a:ext>
            </a:extLst>
          </p:cNvPr>
          <p:cNvSpPr/>
          <p:nvPr/>
        </p:nvSpPr>
        <p:spPr>
          <a:xfrm>
            <a:off x="3034280" y="4347786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59;p95">
            <a:extLst>
              <a:ext uri="{FF2B5EF4-FFF2-40B4-BE49-F238E27FC236}">
                <a16:creationId xmlns:a16="http://schemas.microsoft.com/office/drawing/2014/main" id="{3F3D238A-2CA1-DB53-E678-8B6B7F5D3C09}"/>
              </a:ext>
            </a:extLst>
          </p:cNvPr>
          <p:cNvSpPr txBox="1"/>
          <p:nvPr/>
        </p:nvSpPr>
        <p:spPr>
          <a:xfrm>
            <a:off x="3337218" y="4617055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</a:p>
        </p:txBody>
      </p:sp>
      <p:sp>
        <p:nvSpPr>
          <p:cNvPr id="8" name="Google Shape;1360;p95">
            <a:extLst>
              <a:ext uri="{FF2B5EF4-FFF2-40B4-BE49-F238E27FC236}">
                <a16:creationId xmlns:a16="http://schemas.microsoft.com/office/drawing/2014/main" id="{580982B3-A877-59AA-4993-4B8E1C4B66F1}"/>
              </a:ext>
            </a:extLst>
          </p:cNvPr>
          <p:cNvSpPr/>
          <p:nvPr/>
        </p:nvSpPr>
        <p:spPr>
          <a:xfrm>
            <a:off x="6746308" y="4334514"/>
            <a:ext cx="3395078" cy="822463"/>
          </a:xfrm>
          <a:custGeom>
            <a:avLst/>
            <a:gdLst/>
            <a:ahLst/>
            <a:cxnLst/>
            <a:rect l="l" t="t" r="r" b="b"/>
            <a:pathLst>
              <a:path w="3772309" h="1054440" extrusionOk="0">
                <a:moveTo>
                  <a:pt x="3679599" y="1054440"/>
                </a:moveTo>
                <a:lnTo>
                  <a:pt x="92710" y="1054440"/>
                </a:lnTo>
                <a:cubicBezTo>
                  <a:pt x="41910" y="1054440"/>
                  <a:pt x="0" y="1012530"/>
                  <a:pt x="0" y="961730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3678329" y="0"/>
                </a:lnTo>
                <a:cubicBezTo>
                  <a:pt x="3729129" y="0"/>
                  <a:pt x="3771038" y="41910"/>
                  <a:pt x="3771038" y="92710"/>
                </a:cubicBezTo>
                <a:lnTo>
                  <a:pt x="3771038" y="960460"/>
                </a:lnTo>
                <a:cubicBezTo>
                  <a:pt x="3772309" y="1012530"/>
                  <a:pt x="3730399" y="1054440"/>
                  <a:pt x="3679599" y="1054440"/>
                </a:cubicBezTo>
                <a:close/>
              </a:path>
            </a:pathLst>
          </a:custGeom>
          <a:solidFill>
            <a:srgbClr val="529AC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18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61;p95">
            <a:extLst>
              <a:ext uri="{FF2B5EF4-FFF2-40B4-BE49-F238E27FC236}">
                <a16:creationId xmlns:a16="http://schemas.microsoft.com/office/drawing/2014/main" id="{6F569DBD-F333-499A-A75E-095054444B45}"/>
              </a:ext>
            </a:extLst>
          </p:cNvPr>
          <p:cNvSpPr txBox="1"/>
          <p:nvPr/>
        </p:nvSpPr>
        <p:spPr>
          <a:xfrm>
            <a:off x="7049247" y="4603783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</a:p>
        </p:txBody>
      </p:sp>
      <p:sp>
        <p:nvSpPr>
          <p:cNvPr id="10" name="Google Shape;1362;p95">
            <a:extLst>
              <a:ext uri="{FF2B5EF4-FFF2-40B4-BE49-F238E27FC236}">
                <a16:creationId xmlns:a16="http://schemas.microsoft.com/office/drawing/2014/main" id="{8B72AA22-D6FE-3F41-F375-62D4ED2FF928}"/>
              </a:ext>
            </a:extLst>
          </p:cNvPr>
          <p:cNvSpPr txBox="1"/>
          <p:nvPr/>
        </p:nvSpPr>
        <p:spPr>
          <a:xfrm>
            <a:off x="3337218" y="3527760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</a:p>
        </p:txBody>
      </p:sp>
      <p:sp>
        <p:nvSpPr>
          <p:cNvPr id="11" name="Google Shape;1363;p95">
            <a:extLst>
              <a:ext uri="{FF2B5EF4-FFF2-40B4-BE49-F238E27FC236}">
                <a16:creationId xmlns:a16="http://schemas.microsoft.com/office/drawing/2014/main" id="{EC6B4925-EEAB-E760-6C71-6C8BC102A361}"/>
              </a:ext>
            </a:extLst>
          </p:cNvPr>
          <p:cNvSpPr txBox="1"/>
          <p:nvPr/>
        </p:nvSpPr>
        <p:spPr>
          <a:xfrm>
            <a:off x="7049247" y="3514488"/>
            <a:ext cx="2789200" cy="28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2767"/>
            </a:pPr>
            <a:r>
              <a:rPr lang="en-US" sz="1845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 Lesson by Slidesgo</Template>
  <TotalTime>20</TotalTime>
  <Words>1709</Words>
  <Application>Microsoft Office PowerPoint</Application>
  <PresentationFormat>Widescreen</PresentationFormat>
  <Paragraphs>156</Paragraphs>
  <Slides>16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34" baseType="lpstr">
      <vt:lpstr>Anaheim</vt:lpstr>
      <vt:lpstr>Aptos</vt:lpstr>
      <vt:lpstr>Arial</vt:lpstr>
      <vt:lpstr>Barlow</vt:lpstr>
      <vt:lpstr>Barlow Condensed ExtraBold</vt:lpstr>
      <vt:lpstr>Calibri</vt:lpstr>
      <vt:lpstr>Nunito Light</vt:lpstr>
      <vt:lpstr>Overpass Mono</vt:lpstr>
      <vt:lpstr>Poppins</vt:lpstr>
      <vt:lpstr>Poppins Light</vt:lpstr>
      <vt:lpstr>Poppins Medium</vt:lpstr>
      <vt:lpstr>Proxima Nova</vt:lpstr>
      <vt:lpstr>Proxima Nova Semibold</vt:lpstr>
      <vt:lpstr>Raleway SemiBold</vt:lpstr>
      <vt:lpstr>Roboto</vt:lpstr>
      <vt:lpstr>Roboto Condensed Light</vt:lpstr>
      <vt:lpstr>Programming Lesson by Slidesgo</vt:lpstr>
      <vt:lpstr>Slidesgo Final Pages</vt:lpstr>
      <vt:lpstr>Estruturas de decisão composta</vt:lpstr>
      <vt:lpstr>Desenvolvimento da aula</vt:lpstr>
      <vt:lpstr>Apresentação do PowerPoint</vt:lpstr>
      <vt:lpstr>Apresentação do PowerPoint</vt:lpstr>
      <vt:lpstr>Apresentação do PowerPoint</vt:lpstr>
      <vt:lpstr>Apresentação do PowerPoint</vt:lpstr>
      <vt:lpstr>Sequencia de verificação das condições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Estruturas de decisão composta</dc:title>
  <dc:creator>Gustavo Dias</dc:creator>
  <cp:lastModifiedBy>Gustavo Dias</cp:lastModifiedBy>
  <cp:revision>3</cp:revision>
  <dcterms:created xsi:type="dcterms:W3CDTF">2024-03-06T14:49:33Z</dcterms:created>
  <dcterms:modified xsi:type="dcterms:W3CDTF">2024-03-06T16:04:51Z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2024-03-06T15:43:31Z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a0b6c89e-9649-4e09-8b9e-7691d6212364</vt:lpwstr>
  </property>
  <property fmtid="{D5CDD505-2E9C-101B-9397-08002B2CF9AE}" pid="7" name="MSIP_Label_defa4170-0d19-0005-0004-bc88714345d2_ActionId">
    <vt:lpwstr>60df50c9-b292-45d0-b36c-9c06f7e5b390</vt:lpwstr>
  </property>
  <property fmtid="{D5CDD505-2E9C-101B-9397-08002B2CF9AE}" pid="8" name="MSIP_Label_defa4170-0d19-0005-0004-bc88714345d2_ContentBits">
    <vt:lpwstr>0</vt:lpwstr>
  </property>
</Properties>
</file>